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8"/>
  </p:notesMasterIdLst>
  <p:sldIdLst>
    <p:sldId id="256" r:id="rId2"/>
    <p:sldId id="302" r:id="rId3"/>
    <p:sldId id="300" r:id="rId4"/>
    <p:sldId id="332" r:id="rId5"/>
    <p:sldId id="357" r:id="rId6"/>
    <p:sldId id="333" r:id="rId7"/>
    <p:sldId id="358" r:id="rId8"/>
    <p:sldId id="334" r:id="rId9"/>
    <p:sldId id="359" r:id="rId10"/>
    <p:sldId id="335" r:id="rId11"/>
    <p:sldId id="360" r:id="rId12"/>
    <p:sldId id="337" r:id="rId13"/>
    <p:sldId id="361" r:id="rId14"/>
    <p:sldId id="338" r:id="rId15"/>
    <p:sldId id="362" r:id="rId16"/>
    <p:sldId id="340" r:id="rId17"/>
    <p:sldId id="363" r:id="rId18"/>
    <p:sldId id="341" r:id="rId19"/>
    <p:sldId id="364" r:id="rId20"/>
    <p:sldId id="342" r:id="rId21"/>
    <p:sldId id="365" r:id="rId22"/>
    <p:sldId id="344" r:id="rId23"/>
    <p:sldId id="366" r:id="rId24"/>
    <p:sldId id="345" r:id="rId25"/>
    <p:sldId id="367" r:id="rId26"/>
    <p:sldId id="346" r:id="rId27"/>
    <p:sldId id="368" r:id="rId28"/>
    <p:sldId id="347" r:id="rId29"/>
    <p:sldId id="369" r:id="rId30"/>
    <p:sldId id="348" r:id="rId31"/>
    <p:sldId id="370" r:id="rId32"/>
    <p:sldId id="349" r:id="rId33"/>
    <p:sldId id="371" r:id="rId34"/>
    <p:sldId id="350" r:id="rId35"/>
    <p:sldId id="372" r:id="rId36"/>
    <p:sldId id="351" r:id="rId37"/>
    <p:sldId id="373" r:id="rId38"/>
    <p:sldId id="352" r:id="rId39"/>
    <p:sldId id="374" r:id="rId40"/>
    <p:sldId id="353" r:id="rId41"/>
    <p:sldId id="375" r:id="rId42"/>
    <p:sldId id="354" r:id="rId43"/>
    <p:sldId id="376" r:id="rId44"/>
    <p:sldId id="355" r:id="rId45"/>
    <p:sldId id="377" r:id="rId46"/>
    <p:sldId id="356" r:id="rId47"/>
    <p:sldId id="378" r:id="rId48"/>
    <p:sldId id="343" r:id="rId49"/>
    <p:sldId id="336" r:id="rId50"/>
    <p:sldId id="303" r:id="rId51"/>
    <p:sldId id="304" r:id="rId52"/>
    <p:sldId id="305" r:id="rId53"/>
    <p:sldId id="306" r:id="rId54"/>
    <p:sldId id="307" r:id="rId55"/>
    <p:sldId id="309" r:id="rId56"/>
    <p:sldId id="308" r:id="rId57"/>
    <p:sldId id="310" r:id="rId58"/>
    <p:sldId id="311" r:id="rId59"/>
    <p:sldId id="312" r:id="rId60"/>
    <p:sldId id="313" r:id="rId61"/>
    <p:sldId id="314" r:id="rId62"/>
    <p:sldId id="315" r:id="rId63"/>
    <p:sldId id="316" r:id="rId64"/>
    <p:sldId id="317" r:id="rId65"/>
    <p:sldId id="319" r:id="rId66"/>
    <p:sldId id="318" r:id="rId6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117" d="100"/>
          <a:sy n="117" d="100"/>
        </p:scale>
        <p:origin x="36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A3600C-B277-4EC8-BDCF-70222D158AB4}" type="datetimeFigureOut">
              <a:rPr lang="nl-NL" smtClean="0"/>
              <a:t>11-11-2024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D9BA17-F084-4115-8561-0171B5FB1D51}" type="slidenum">
              <a:rPr lang="nl-NL" smtClean="0"/>
              <a:t>‹#›</a:t>
            </a:fld>
            <a:endParaRPr lang="nl-NL"/>
          </a:p>
        </p:txBody>
      </p:sp>
    </p:spTree>
    <p:extLst>
      <p:ext uri="{BB962C8B-B14F-4D97-AF65-F5344CB8AC3E}">
        <p14:creationId xmlns:p14="http://schemas.microsoft.com/office/powerpoint/2010/main" val="3032826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GB"/>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11/11/24</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11/11/24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GB"/>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11/11/24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GB"/>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11/11/24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GB"/>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11/11/24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GB"/>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11/11/24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GB"/>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11/11/24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GB"/>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11/11/24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GB"/>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11/11/24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11/11/24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GB"/>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11/11/24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GB"/>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11/11/24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GB"/>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11/11/24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11/11/24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11/11/24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GB"/>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11/11/24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11/11/24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11/11/24</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DF0F2-FB5D-33C4-A252-348ABCC95584}"/>
              </a:ext>
            </a:extLst>
          </p:cNvPr>
          <p:cNvSpPr>
            <a:spLocks noGrp="1"/>
          </p:cNvSpPr>
          <p:nvPr>
            <p:ph type="ctrTitle"/>
          </p:nvPr>
        </p:nvSpPr>
        <p:spPr/>
        <p:txBody>
          <a:bodyPr/>
          <a:lstStyle/>
          <a:p>
            <a:r>
              <a:rPr lang="en-NL" dirty="0"/>
              <a:t>KUA - Massacultuur</a:t>
            </a:r>
          </a:p>
        </p:txBody>
      </p:sp>
      <p:sp>
        <p:nvSpPr>
          <p:cNvPr id="3" name="Subtitle 2">
            <a:extLst>
              <a:ext uri="{FF2B5EF4-FFF2-40B4-BE49-F238E27FC236}">
                <a16:creationId xmlns:a16="http://schemas.microsoft.com/office/drawing/2014/main" id="{B158CA44-8FD6-C15B-4821-F32EC2B906E9}"/>
              </a:ext>
            </a:extLst>
          </p:cNvPr>
          <p:cNvSpPr>
            <a:spLocks noGrp="1"/>
          </p:cNvSpPr>
          <p:nvPr>
            <p:ph type="subTitle" idx="1"/>
          </p:nvPr>
        </p:nvSpPr>
        <p:spPr/>
        <p:txBody>
          <a:bodyPr/>
          <a:lstStyle/>
          <a:p>
            <a:r>
              <a:rPr lang="en-NL" dirty="0"/>
              <a:t>The American Dream</a:t>
            </a:r>
          </a:p>
        </p:txBody>
      </p:sp>
    </p:spTree>
    <p:extLst>
      <p:ext uri="{BB962C8B-B14F-4D97-AF65-F5344CB8AC3E}">
        <p14:creationId xmlns:p14="http://schemas.microsoft.com/office/powerpoint/2010/main" val="620893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F2837-EA37-BD3F-4920-2234544BCF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4FCF5A-D6DE-36C5-9386-38034B727F42}"/>
              </a:ext>
            </a:extLst>
          </p:cNvPr>
          <p:cNvSpPr>
            <a:spLocks noGrp="1"/>
          </p:cNvSpPr>
          <p:nvPr>
            <p:ph type="title"/>
          </p:nvPr>
        </p:nvSpPr>
        <p:spPr>
          <a:xfrm>
            <a:off x="685801" y="685800"/>
            <a:ext cx="10396882" cy="4310743"/>
          </a:xfrm>
        </p:spPr>
        <p:txBody>
          <a:bodyPr/>
          <a:lstStyle/>
          <a:p>
            <a:pPr algn="ctr"/>
            <a:r>
              <a:rPr lang="nl-NL" cap="none" dirty="0"/>
              <a:t>Swing</a:t>
            </a:r>
            <a:endParaRPr lang="en-NL" cap="none" dirty="0"/>
          </a:p>
        </p:txBody>
      </p:sp>
    </p:spTree>
    <p:extLst>
      <p:ext uri="{BB962C8B-B14F-4D97-AF65-F5344CB8AC3E}">
        <p14:creationId xmlns:p14="http://schemas.microsoft.com/office/powerpoint/2010/main" val="846889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D2DF9-911B-9240-D958-3291E51765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3BA564-5EFB-010C-F7A3-049A94587405}"/>
              </a:ext>
            </a:extLst>
          </p:cNvPr>
          <p:cNvSpPr>
            <a:spLocks noGrp="1"/>
          </p:cNvSpPr>
          <p:nvPr>
            <p:ph type="title"/>
          </p:nvPr>
        </p:nvSpPr>
        <p:spPr>
          <a:xfrm>
            <a:off x="685801" y="685800"/>
            <a:ext cx="10396882" cy="4310743"/>
          </a:xfrm>
        </p:spPr>
        <p:txBody>
          <a:bodyPr>
            <a:normAutofit/>
          </a:bodyPr>
          <a:lstStyle/>
          <a:p>
            <a:pPr algn="ctr"/>
            <a:r>
              <a:rPr lang="nl-NL" sz="3600" b="1" cap="none" noProof="0" dirty="0">
                <a:latin typeface="Abadi MT Condensed Light" panose="020B0306030101010103" pitchFamily="34" charset="77"/>
              </a:rPr>
              <a:t>Groot muziekensemble bestaande uit 12 tot 25 muzikanten, vooral geassocieerd met jazz. Belangrijke instrumenten zijn de saxofoons, trompetten, trombones en een ritmesectie.</a:t>
            </a:r>
          </a:p>
        </p:txBody>
      </p:sp>
    </p:spTree>
    <p:extLst>
      <p:ext uri="{BB962C8B-B14F-4D97-AF65-F5344CB8AC3E}">
        <p14:creationId xmlns:p14="http://schemas.microsoft.com/office/powerpoint/2010/main" val="3433608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87E9B-EF09-2981-4C24-7CAFD388D5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90C52B-A00E-0E5B-4E07-B4814CA0D7C3}"/>
              </a:ext>
            </a:extLst>
          </p:cNvPr>
          <p:cNvSpPr>
            <a:spLocks noGrp="1"/>
          </p:cNvSpPr>
          <p:nvPr>
            <p:ph type="title"/>
          </p:nvPr>
        </p:nvSpPr>
        <p:spPr>
          <a:xfrm>
            <a:off x="685801" y="685800"/>
            <a:ext cx="10396882" cy="4310743"/>
          </a:xfrm>
        </p:spPr>
        <p:txBody>
          <a:bodyPr/>
          <a:lstStyle/>
          <a:p>
            <a:pPr algn="ctr"/>
            <a:r>
              <a:rPr lang="nl-NL" cap="none" dirty="0"/>
              <a:t>Bigband</a:t>
            </a:r>
            <a:endParaRPr lang="en-NL" cap="none" dirty="0"/>
          </a:p>
        </p:txBody>
      </p:sp>
    </p:spTree>
    <p:extLst>
      <p:ext uri="{BB962C8B-B14F-4D97-AF65-F5344CB8AC3E}">
        <p14:creationId xmlns:p14="http://schemas.microsoft.com/office/powerpoint/2010/main" val="370927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D5E84-B33A-0135-31A2-6B4384D324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ED7FD5-A1AB-7059-C241-2E718DE5C4B2}"/>
              </a:ext>
            </a:extLst>
          </p:cNvPr>
          <p:cNvSpPr>
            <a:spLocks noGrp="1"/>
          </p:cNvSpPr>
          <p:nvPr>
            <p:ph type="title"/>
          </p:nvPr>
        </p:nvSpPr>
        <p:spPr>
          <a:xfrm>
            <a:off x="685801" y="685800"/>
            <a:ext cx="10396882" cy="4310743"/>
          </a:xfrm>
        </p:spPr>
        <p:txBody>
          <a:bodyPr>
            <a:normAutofit/>
          </a:bodyPr>
          <a:lstStyle/>
          <a:p>
            <a:pPr algn="ctr"/>
            <a:r>
              <a:rPr lang="nl-NL" sz="3600" b="1" cap="none" noProof="0" dirty="0">
                <a:latin typeface="Abadi MT Condensed Light" panose="020B0306030101010103" pitchFamily="34" charset="77"/>
              </a:rPr>
              <a:t>Zingen van woorden zonder betekenis, met name in de jazz. Dit geeft de zanger de mogelijkheid om te improviseren op een wijze zoals instrumentalisten dat doen.</a:t>
            </a:r>
            <a:br>
              <a:rPr lang="nl-NL" sz="3600" b="1" cap="none" noProof="0" dirty="0">
                <a:latin typeface="Abadi MT Condensed Light" panose="020B0306030101010103" pitchFamily="34" charset="77"/>
              </a:rPr>
            </a:br>
            <a:r>
              <a:rPr lang="nl-NL" sz="3600" b="1" cap="none" noProof="0" dirty="0">
                <a:latin typeface="Abadi MT Condensed Light" panose="020B0306030101010103" pitchFamily="34" charset="77"/>
              </a:rPr>
              <a:t>Artiesten: o.a. Ella Fitzgerald.</a:t>
            </a:r>
          </a:p>
        </p:txBody>
      </p:sp>
    </p:spTree>
    <p:extLst>
      <p:ext uri="{BB962C8B-B14F-4D97-AF65-F5344CB8AC3E}">
        <p14:creationId xmlns:p14="http://schemas.microsoft.com/office/powerpoint/2010/main" val="1610524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8126F-7526-7F2A-03F8-E6832F7E1C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A0BCDB-153F-00A2-EF38-9F26753A2D72}"/>
              </a:ext>
            </a:extLst>
          </p:cNvPr>
          <p:cNvSpPr>
            <a:spLocks noGrp="1"/>
          </p:cNvSpPr>
          <p:nvPr>
            <p:ph type="title"/>
          </p:nvPr>
        </p:nvSpPr>
        <p:spPr>
          <a:xfrm>
            <a:off x="685801" y="685800"/>
            <a:ext cx="10396882" cy="4310743"/>
          </a:xfrm>
        </p:spPr>
        <p:txBody>
          <a:bodyPr/>
          <a:lstStyle/>
          <a:p>
            <a:pPr algn="ctr"/>
            <a:r>
              <a:rPr lang="nl-NL" cap="none" dirty="0"/>
              <a:t>Scat</a:t>
            </a:r>
            <a:endParaRPr lang="en-NL" cap="none" dirty="0"/>
          </a:p>
        </p:txBody>
      </p:sp>
    </p:spTree>
    <p:extLst>
      <p:ext uri="{BB962C8B-B14F-4D97-AF65-F5344CB8AC3E}">
        <p14:creationId xmlns:p14="http://schemas.microsoft.com/office/powerpoint/2010/main" val="741958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9267A-47B3-7822-6F8C-248E4E57D3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A158D2-F547-B116-3399-E3663853EF39}"/>
              </a:ext>
            </a:extLst>
          </p:cNvPr>
          <p:cNvSpPr>
            <a:spLocks noGrp="1"/>
          </p:cNvSpPr>
          <p:nvPr>
            <p:ph type="title"/>
          </p:nvPr>
        </p:nvSpPr>
        <p:spPr>
          <a:xfrm>
            <a:off x="685801" y="685800"/>
            <a:ext cx="10396882" cy="4310743"/>
          </a:xfrm>
        </p:spPr>
        <p:txBody>
          <a:bodyPr>
            <a:normAutofit/>
          </a:bodyPr>
          <a:lstStyle/>
          <a:p>
            <a:pPr algn="ctr"/>
            <a:r>
              <a:rPr lang="nl-NL" sz="3600" b="1" cap="none" noProof="0" dirty="0">
                <a:latin typeface="Abadi MT Condensed Light" panose="020B0306030101010103" pitchFamily="34" charset="77"/>
              </a:rPr>
              <a:t>Muziekterm die duidt op muziek met een hoog tempo.</a:t>
            </a:r>
          </a:p>
        </p:txBody>
      </p:sp>
    </p:spTree>
    <p:extLst>
      <p:ext uri="{BB962C8B-B14F-4D97-AF65-F5344CB8AC3E}">
        <p14:creationId xmlns:p14="http://schemas.microsoft.com/office/powerpoint/2010/main" val="3348693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01D27-3FBD-C614-CAE3-710BF0D65F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9EEBD3-037E-B909-8BB9-B3CD061A81D9}"/>
              </a:ext>
            </a:extLst>
          </p:cNvPr>
          <p:cNvSpPr>
            <a:spLocks noGrp="1"/>
          </p:cNvSpPr>
          <p:nvPr>
            <p:ph type="title"/>
          </p:nvPr>
        </p:nvSpPr>
        <p:spPr>
          <a:xfrm>
            <a:off x="685801" y="685800"/>
            <a:ext cx="10396882" cy="4310743"/>
          </a:xfrm>
        </p:spPr>
        <p:txBody>
          <a:bodyPr/>
          <a:lstStyle/>
          <a:p>
            <a:pPr algn="ctr"/>
            <a:r>
              <a:rPr lang="nl-NL" cap="none" dirty="0"/>
              <a:t>Uptempo</a:t>
            </a:r>
            <a:endParaRPr lang="en-NL" cap="none" dirty="0"/>
          </a:p>
        </p:txBody>
      </p:sp>
    </p:spTree>
    <p:extLst>
      <p:ext uri="{BB962C8B-B14F-4D97-AF65-F5344CB8AC3E}">
        <p14:creationId xmlns:p14="http://schemas.microsoft.com/office/powerpoint/2010/main" val="110543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B6D82-9ECC-4714-2464-1CC0118FBC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60BD3E-40F0-BB29-C564-60F19547F199}"/>
              </a:ext>
            </a:extLst>
          </p:cNvPr>
          <p:cNvSpPr>
            <a:spLocks noGrp="1"/>
          </p:cNvSpPr>
          <p:nvPr>
            <p:ph type="title"/>
          </p:nvPr>
        </p:nvSpPr>
        <p:spPr>
          <a:xfrm>
            <a:off x="685801" y="685800"/>
            <a:ext cx="10396882" cy="4310743"/>
          </a:xfrm>
        </p:spPr>
        <p:txBody>
          <a:bodyPr>
            <a:normAutofit/>
          </a:bodyPr>
          <a:lstStyle/>
          <a:p>
            <a:pPr algn="ctr"/>
            <a:r>
              <a:rPr lang="nl-NL" sz="3600" b="1" cap="none" noProof="0" dirty="0">
                <a:latin typeface="Abadi MT Condensed Light" panose="020B0306030101010103" pitchFamily="34" charset="77"/>
              </a:rPr>
              <a:t>Tegenhanger van de bebop, ontstaan rond 1950. Cool jazz klinkt helder, de puurheid van klank staat voorop. </a:t>
            </a:r>
            <a:br>
              <a:rPr lang="nl-NL" sz="3600" b="1" cap="none" dirty="0">
                <a:latin typeface="Abadi MT Condensed Light" panose="020B0306030101010103" pitchFamily="34" charset="77"/>
              </a:rPr>
            </a:br>
            <a:r>
              <a:rPr lang="nl-NL" sz="3600" b="1" cap="none" dirty="0">
                <a:latin typeface="Abadi MT Condensed Light" panose="020B0306030101010103" pitchFamily="34" charset="77"/>
              </a:rPr>
              <a:t>Artiesten: o.a. Miles Davis</a:t>
            </a:r>
            <a:endParaRPr lang="nl-NL" sz="3600" b="1" cap="none" noProof="0" dirty="0">
              <a:latin typeface="Abadi MT Condensed Light" panose="020B0306030101010103" pitchFamily="34" charset="77"/>
            </a:endParaRPr>
          </a:p>
        </p:txBody>
      </p:sp>
    </p:spTree>
    <p:extLst>
      <p:ext uri="{BB962C8B-B14F-4D97-AF65-F5344CB8AC3E}">
        <p14:creationId xmlns:p14="http://schemas.microsoft.com/office/powerpoint/2010/main" val="575447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063CA-9990-4A24-1F12-A3EA1F022B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050CAD-4689-A0D4-8A75-A70C79E1EF56}"/>
              </a:ext>
            </a:extLst>
          </p:cNvPr>
          <p:cNvSpPr>
            <a:spLocks noGrp="1"/>
          </p:cNvSpPr>
          <p:nvPr>
            <p:ph type="title"/>
          </p:nvPr>
        </p:nvSpPr>
        <p:spPr>
          <a:xfrm>
            <a:off x="685801" y="685800"/>
            <a:ext cx="10396882" cy="4310743"/>
          </a:xfrm>
        </p:spPr>
        <p:txBody>
          <a:bodyPr/>
          <a:lstStyle/>
          <a:p>
            <a:pPr algn="ctr"/>
            <a:r>
              <a:rPr lang="nl-NL" cap="none" dirty="0"/>
              <a:t>Cool Jazz</a:t>
            </a:r>
            <a:endParaRPr lang="en-NL" cap="none" dirty="0"/>
          </a:p>
        </p:txBody>
      </p:sp>
    </p:spTree>
    <p:extLst>
      <p:ext uri="{BB962C8B-B14F-4D97-AF65-F5344CB8AC3E}">
        <p14:creationId xmlns:p14="http://schemas.microsoft.com/office/powerpoint/2010/main" val="3995482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A3771-61BF-E01E-88E1-2D623460F6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B57D4E-18ED-3062-62D4-A4F1979DE139}"/>
              </a:ext>
            </a:extLst>
          </p:cNvPr>
          <p:cNvSpPr>
            <a:spLocks noGrp="1"/>
          </p:cNvSpPr>
          <p:nvPr>
            <p:ph type="title"/>
          </p:nvPr>
        </p:nvSpPr>
        <p:spPr>
          <a:xfrm>
            <a:off x="685801" y="685800"/>
            <a:ext cx="10396882" cy="4310743"/>
          </a:xfrm>
        </p:spPr>
        <p:txBody>
          <a:bodyPr>
            <a:normAutofit/>
          </a:bodyPr>
          <a:lstStyle/>
          <a:p>
            <a:pPr algn="ctr"/>
            <a:r>
              <a:rPr lang="nl-NL" sz="3600" b="1" cap="none" dirty="0">
                <a:latin typeface="Abadi MT Condensed Light" panose="020B0306030101010103" pitchFamily="34" charset="77"/>
              </a:rPr>
              <a:t>Avant-gardistische jazzmuziek, ontstaan in de jaren vijftig. Kenmerkend is het bewust afwijken van de conventies binnen de jazzmuziek, zoals vaste akkoordopvolgingen, tonale harmonie of een vast metrum.</a:t>
            </a:r>
            <a:br>
              <a:rPr lang="nl-NL" sz="3600" b="1" cap="none" dirty="0">
                <a:latin typeface="Abadi MT Condensed Light" panose="020B0306030101010103" pitchFamily="34" charset="77"/>
              </a:rPr>
            </a:br>
            <a:r>
              <a:rPr lang="nl-NL" sz="3600" b="1" cap="none" dirty="0">
                <a:latin typeface="Abadi MT Condensed Light" panose="020B0306030101010103" pitchFamily="34" charset="77"/>
              </a:rPr>
              <a:t>Artiesten: o.a. </a:t>
            </a:r>
            <a:r>
              <a:rPr lang="nl-NL" sz="3600" b="1" cap="none" dirty="0" err="1">
                <a:latin typeface="Abadi MT Condensed Light" panose="020B0306030101010103" pitchFamily="34" charset="77"/>
              </a:rPr>
              <a:t>Ornette</a:t>
            </a:r>
            <a:r>
              <a:rPr lang="nl-NL" sz="3600" b="1" cap="none" dirty="0">
                <a:latin typeface="Abadi MT Condensed Light" panose="020B0306030101010103" pitchFamily="34" charset="77"/>
              </a:rPr>
              <a:t> Coleman</a:t>
            </a:r>
            <a:endParaRPr lang="nl-NL" sz="3600" b="1" cap="none" noProof="0" dirty="0">
              <a:latin typeface="Abadi MT Condensed Light" panose="020B0306030101010103" pitchFamily="34" charset="77"/>
            </a:endParaRPr>
          </a:p>
        </p:txBody>
      </p:sp>
    </p:spTree>
    <p:extLst>
      <p:ext uri="{BB962C8B-B14F-4D97-AF65-F5344CB8AC3E}">
        <p14:creationId xmlns:p14="http://schemas.microsoft.com/office/powerpoint/2010/main" val="3086030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CA6F0-7563-0D1B-E373-446B464DC9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D25B8E-B0A5-528D-8177-5F074D945D08}"/>
              </a:ext>
            </a:extLst>
          </p:cNvPr>
          <p:cNvSpPr>
            <a:spLocks noGrp="1"/>
          </p:cNvSpPr>
          <p:nvPr>
            <p:ph type="title"/>
          </p:nvPr>
        </p:nvSpPr>
        <p:spPr>
          <a:xfrm>
            <a:off x="685801" y="685800"/>
            <a:ext cx="10396882" cy="4310743"/>
          </a:xfrm>
        </p:spPr>
        <p:txBody>
          <a:bodyPr/>
          <a:lstStyle/>
          <a:p>
            <a:pPr algn="ctr"/>
            <a:r>
              <a:rPr lang="nl-NL" dirty="0"/>
              <a:t>Flashcards</a:t>
            </a:r>
            <a:br>
              <a:rPr lang="nl-NL" dirty="0"/>
            </a:br>
            <a:br>
              <a:rPr lang="nl-NL" dirty="0"/>
            </a:br>
            <a:r>
              <a:rPr lang="nl-NL" dirty="0"/>
              <a:t>Belangrijke Begrippen</a:t>
            </a:r>
            <a:endParaRPr lang="en-NL" dirty="0"/>
          </a:p>
        </p:txBody>
      </p:sp>
    </p:spTree>
    <p:extLst>
      <p:ext uri="{BB962C8B-B14F-4D97-AF65-F5344CB8AC3E}">
        <p14:creationId xmlns:p14="http://schemas.microsoft.com/office/powerpoint/2010/main" val="521196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50913-2C4A-F355-5D9D-DF3251877E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A565B4-D75B-C429-573B-5F6E4499D44F}"/>
              </a:ext>
            </a:extLst>
          </p:cNvPr>
          <p:cNvSpPr>
            <a:spLocks noGrp="1"/>
          </p:cNvSpPr>
          <p:nvPr>
            <p:ph type="title"/>
          </p:nvPr>
        </p:nvSpPr>
        <p:spPr>
          <a:xfrm>
            <a:off x="685801" y="685800"/>
            <a:ext cx="10396882" cy="4310743"/>
          </a:xfrm>
        </p:spPr>
        <p:txBody>
          <a:bodyPr/>
          <a:lstStyle/>
          <a:p>
            <a:pPr algn="ctr"/>
            <a:r>
              <a:rPr lang="nl-NL" cap="none" dirty="0"/>
              <a:t>Freejazz</a:t>
            </a:r>
            <a:endParaRPr lang="en-NL" cap="none" dirty="0"/>
          </a:p>
        </p:txBody>
      </p:sp>
    </p:spTree>
    <p:extLst>
      <p:ext uri="{BB962C8B-B14F-4D97-AF65-F5344CB8AC3E}">
        <p14:creationId xmlns:p14="http://schemas.microsoft.com/office/powerpoint/2010/main" val="1895588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3F51D-C8CF-F2EE-5C34-38B4112D95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A1CAA4-D25F-C55B-B07B-904A5FC4B7A8}"/>
              </a:ext>
            </a:extLst>
          </p:cNvPr>
          <p:cNvSpPr>
            <a:spLocks noGrp="1"/>
          </p:cNvSpPr>
          <p:nvPr>
            <p:ph type="title"/>
          </p:nvPr>
        </p:nvSpPr>
        <p:spPr>
          <a:xfrm>
            <a:off x="685801" y="685800"/>
            <a:ext cx="10396882" cy="4310743"/>
          </a:xfrm>
        </p:spPr>
        <p:txBody>
          <a:bodyPr>
            <a:normAutofit/>
          </a:bodyPr>
          <a:lstStyle/>
          <a:p>
            <a:pPr algn="ctr"/>
            <a:r>
              <a:rPr lang="nl-NL" sz="3600" b="1" cap="none" noProof="0" dirty="0">
                <a:latin typeface="Abadi MT Condensed Light" panose="020B0306030101010103" pitchFamily="34" charset="77"/>
              </a:rPr>
              <a:t>Algemene benaming voor kunst tussen 1900 en 1920 die de nadruk legt op een ongeremde uitdrukking van emotie en gevoel. Bij alle kunstdisciplines gaat het over het loslaten van oude regels die het rechtstreeks uitdrukken van emotie alleen maar in de weg staan.</a:t>
            </a:r>
          </a:p>
        </p:txBody>
      </p:sp>
    </p:spTree>
    <p:extLst>
      <p:ext uri="{BB962C8B-B14F-4D97-AF65-F5344CB8AC3E}">
        <p14:creationId xmlns:p14="http://schemas.microsoft.com/office/powerpoint/2010/main" val="1786047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A0626-6F3C-4B6E-369D-AA679376CF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AA8326-89B7-CA0C-0A2B-0AF30B2A660A}"/>
              </a:ext>
            </a:extLst>
          </p:cNvPr>
          <p:cNvSpPr>
            <a:spLocks noGrp="1"/>
          </p:cNvSpPr>
          <p:nvPr>
            <p:ph type="title"/>
          </p:nvPr>
        </p:nvSpPr>
        <p:spPr>
          <a:xfrm>
            <a:off x="685801" y="685800"/>
            <a:ext cx="10396882" cy="4310743"/>
          </a:xfrm>
        </p:spPr>
        <p:txBody>
          <a:bodyPr/>
          <a:lstStyle/>
          <a:p>
            <a:pPr algn="ctr"/>
            <a:r>
              <a:rPr lang="nl-NL" cap="none" dirty="0"/>
              <a:t>Expressionisme</a:t>
            </a:r>
            <a:endParaRPr lang="en-NL" cap="none" dirty="0"/>
          </a:p>
        </p:txBody>
      </p:sp>
    </p:spTree>
    <p:extLst>
      <p:ext uri="{BB962C8B-B14F-4D97-AF65-F5344CB8AC3E}">
        <p14:creationId xmlns:p14="http://schemas.microsoft.com/office/powerpoint/2010/main" val="2676383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61B01-B746-61A0-FFA4-7DC572FEBB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F6A7DC-634D-F694-04EE-DB60E71FD646}"/>
              </a:ext>
            </a:extLst>
          </p:cNvPr>
          <p:cNvSpPr>
            <a:spLocks noGrp="1"/>
          </p:cNvSpPr>
          <p:nvPr>
            <p:ph type="title"/>
          </p:nvPr>
        </p:nvSpPr>
        <p:spPr>
          <a:xfrm>
            <a:off x="685801" y="685800"/>
            <a:ext cx="10396882" cy="4310743"/>
          </a:xfrm>
        </p:spPr>
        <p:txBody>
          <a:bodyPr>
            <a:normAutofit/>
          </a:bodyPr>
          <a:lstStyle/>
          <a:p>
            <a:pPr algn="ctr"/>
            <a:r>
              <a:rPr lang="nl-NL" sz="3600" b="1" cap="none" noProof="0" dirty="0">
                <a:latin typeface="Abadi MT Condensed Light" panose="020B0306030101010103" pitchFamily="34" charset="77"/>
              </a:rPr>
              <a:t>Benaming voor tweedimensionale kunstwerken waarbij knipsels, foto’s en dergelijke geplakt zijn op een ondergrond (drager), al dan niet in combinatie met een schildering of tekening. Veel gebruikte techniek bij kubisme, dada en surrealisme.</a:t>
            </a:r>
          </a:p>
        </p:txBody>
      </p:sp>
    </p:spTree>
    <p:extLst>
      <p:ext uri="{BB962C8B-B14F-4D97-AF65-F5344CB8AC3E}">
        <p14:creationId xmlns:p14="http://schemas.microsoft.com/office/powerpoint/2010/main" val="2065040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4F5AC-03AF-5907-8B1F-184C68C93E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3C7522-91C2-E670-B012-9D4749E864CC}"/>
              </a:ext>
            </a:extLst>
          </p:cNvPr>
          <p:cNvSpPr>
            <a:spLocks noGrp="1"/>
          </p:cNvSpPr>
          <p:nvPr>
            <p:ph type="title"/>
          </p:nvPr>
        </p:nvSpPr>
        <p:spPr>
          <a:xfrm>
            <a:off x="685801" y="685800"/>
            <a:ext cx="10396882" cy="4310743"/>
          </a:xfrm>
        </p:spPr>
        <p:txBody>
          <a:bodyPr/>
          <a:lstStyle/>
          <a:p>
            <a:pPr algn="ctr"/>
            <a:r>
              <a:rPr lang="nl-NL" cap="none" dirty="0"/>
              <a:t>Collages</a:t>
            </a:r>
            <a:endParaRPr lang="en-NL" cap="none" dirty="0"/>
          </a:p>
        </p:txBody>
      </p:sp>
    </p:spTree>
    <p:extLst>
      <p:ext uri="{BB962C8B-B14F-4D97-AF65-F5344CB8AC3E}">
        <p14:creationId xmlns:p14="http://schemas.microsoft.com/office/powerpoint/2010/main" val="3555797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EEFF9-9A21-B346-FCAF-30172FE7E9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561A0F-FD38-7FF3-4151-8AB81331420B}"/>
              </a:ext>
            </a:extLst>
          </p:cNvPr>
          <p:cNvSpPr>
            <a:spLocks noGrp="1"/>
          </p:cNvSpPr>
          <p:nvPr>
            <p:ph type="title"/>
          </p:nvPr>
        </p:nvSpPr>
        <p:spPr>
          <a:xfrm>
            <a:off x="685801" y="685800"/>
            <a:ext cx="10396882" cy="4310743"/>
          </a:xfrm>
        </p:spPr>
        <p:txBody>
          <a:bodyPr>
            <a:normAutofit/>
          </a:bodyPr>
          <a:lstStyle/>
          <a:p>
            <a:pPr algn="ctr"/>
            <a:r>
              <a:rPr lang="nl-NL" sz="3600" b="1" cap="none" noProof="0" dirty="0">
                <a:latin typeface="Abadi MT Condensed Light" panose="020B0306030101010103" pitchFamily="34" charset="77"/>
              </a:rPr>
              <a:t>Verzameling regels waaraan Amerikaanse films moesten voldoen op het gebied van zedelijk gedrag tussen 1934 en 1968. Door de filmindustrie zelf bedacht uit angst voor regels van de overheid.</a:t>
            </a:r>
          </a:p>
        </p:txBody>
      </p:sp>
    </p:spTree>
    <p:extLst>
      <p:ext uri="{BB962C8B-B14F-4D97-AF65-F5344CB8AC3E}">
        <p14:creationId xmlns:p14="http://schemas.microsoft.com/office/powerpoint/2010/main" val="3578065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D04B4-1C14-F778-09C6-D85EA0FF4B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BC5B09-BA3D-6D92-942B-8A8F09F00F37}"/>
              </a:ext>
            </a:extLst>
          </p:cNvPr>
          <p:cNvSpPr>
            <a:spLocks noGrp="1"/>
          </p:cNvSpPr>
          <p:nvPr>
            <p:ph type="title"/>
          </p:nvPr>
        </p:nvSpPr>
        <p:spPr>
          <a:xfrm>
            <a:off x="685801" y="685800"/>
            <a:ext cx="10396882" cy="4310743"/>
          </a:xfrm>
        </p:spPr>
        <p:txBody>
          <a:bodyPr/>
          <a:lstStyle/>
          <a:p>
            <a:pPr algn="ctr"/>
            <a:r>
              <a:rPr lang="nl-NL" cap="none" dirty="0" err="1"/>
              <a:t>Production</a:t>
            </a:r>
            <a:r>
              <a:rPr lang="nl-NL" cap="none" dirty="0"/>
              <a:t> Code</a:t>
            </a:r>
            <a:endParaRPr lang="en-NL" cap="none" dirty="0"/>
          </a:p>
        </p:txBody>
      </p:sp>
    </p:spTree>
    <p:extLst>
      <p:ext uri="{BB962C8B-B14F-4D97-AF65-F5344CB8AC3E}">
        <p14:creationId xmlns:p14="http://schemas.microsoft.com/office/powerpoint/2010/main" val="2981093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EB7E1-F48A-5EC2-6E34-B8FB6992A3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C1A859-55A4-A8C7-739C-736A6EF2D11A}"/>
              </a:ext>
            </a:extLst>
          </p:cNvPr>
          <p:cNvSpPr>
            <a:spLocks noGrp="1"/>
          </p:cNvSpPr>
          <p:nvPr>
            <p:ph type="title"/>
          </p:nvPr>
        </p:nvSpPr>
        <p:spPr>
          <a:xfrm>
            <a:off x="685801" y="685800"/>
            <a:ext cx="10396882" cy="4310743"/>
          </a:xfrm>
        </p:spPr>
        <p:txBody>
          <a:bodyPr>
            <a:normAutofit/>
          </a:bodyPr>
          <a:lstStyle/>
          <a:p>
            <a:pPr algn="ctr"/>
            <a:r>
              <a:rPr lang="nl-NL" sz="3600" b="1" cap="none" noProof="0" dirty="0">
                <a:latin typeface="Abadi MT Condensed Light" panose="020B0306030101010103" pitchFamily="34" charset="77"/>
              </a:rPr>
              <a:t>Avontuurlijke (film) verhalen die zich afspelen rond de negentiende eeuw in de westelijke staten van de VS. Genre uit de </a:t>
            </a:r>
            <a:r>
              <a:rPr lang="nl-NL" sz="3600" b="1" i="1" cap="none" noProof="0" dirty="0">
                <a:latin typeface="Abadi MT Condensed Light" panose="020B0306030101010103" pitchFamily="34" charset="77"/>
              </a:rPr>
              <a:t>Golden Age</a:t>
            </a:r>
            <a:r>
              <a:rPr lang="nl-NL" sz="3600" b="1" cap="none" noProof="0" dirty="0">
                <a:latin typeface="Abadi MT Condensed Light" panose="020B0306030101010103" pitchFamily="34" charset="77"/>
              </a:rPr>
              <a:t> van Hollywood films.</a:t>
            </a:r>
          </a:p>
        </p:txBody>
      </p:sp>
    </p:spTree>
    <p:extLst>
      <p:ext uri="{BB962C8B-B14F-4D97-AF65-F5344CB8AC3E}">
        <p14:creationId xmlns:p14="http://schemas.microsoft.com/office/powerpoint/2010/main" val="723943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44A79-C55B-9D02-2D38-A1E7858EE7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4D1BE8-533B-3937-1F07-68BF26BA8F9A}"/>
              </a:ext>
            </a:extLst>
          </p:cNvPr>
          <p:cNvSpPr>
            <a:spLocks noGrp="1"/>
          </p:cNvSpPr>
          <p:nvPr>
            <p:ph type="title"/>
          </p:nvPr>
        </p:nvSpPr>
        <p:spPr>
          <a:xfrm>
            <a:off x="685801" y="685800"/>
            <a:ext cx="10396882" cy="4310743"/>
          </a:xfrm>
        </p:spPr>
        <p:txBody>
          <a:bodyPr/>
          <a:lstStyle/>
          <a:p>
            <a:pPr algn="ctr"/>
            <a:r>
              <a:rPr lang="nl-NL" cap="none" dirty="0"/>
              <a:t>Western</a:t>
            </a:r>
            <a:endParaRPr lang="en-NL" cap="none" dirty="0"/>
          </a:p>
        </p:txBody>
      </p:sp>
    </p:spTree>
    <p:extLst>
      <p:ext uri="{BB962C8B-B14F-4D97-AF65-F5344CB8AC3E}">
        <p14:creationId xmlns:p14="http://schemas.microsoft.com/office/powerpoint/2010/main" val="35808621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C0053-AE8C-45EA-44ED-CA518B292C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207298-1522-86D8-0D3A-B7421A4B740D}"/>
              </a:ext>
            </a:extLst>
          </p:cNvPr>
          <p:cNvSpPr>
            <a:spLocks noGrp="1"/>
          </p:cNvSpPr>
          <p:nvPr>
            <p:ph type="title"/>
          </p:nvPr>
        </p:nvSpPr>
        <p:spPr>
          <a:xfrm>
            <a:off x="685801" y="685800"/>
            <a:ext cx="10396882" cy="4310743"/>
          </a:xfrm>
        </p:spPr>
        <p:txBody>
          <a:bodyPr>
            <a:normAutofit/>
          </a:bodyPr>
          <a:lstStyle/>
          <a:p>
            <a:pPr algn="ctr"/>
            <a:r>
              <a:rPr lang="nl-NL" sz="3600" b="1" cap="none" noProof="0" dirty="0">
                <a:latin typeface="Abadi MT Condensed Light" panose="020B0306030101010103" pitchFamily="34" charset="77"/>
              </a:rPr>
              <a:t>Oorspronkelijk een genre uit het klassieke Griekse theater waarbij muziek en drama werden gecombineerd. In de negentiende eeuw een populair theatergenre. Een filmgenre uit de </a:t>
            </a:r>
            <a:r>
              <a:rPr lang="nl-NL" sz="3600" b="1" i="1" cap="none" dirty="0">
                <a:latin typeface="Abadi MT Condensed Light" panose="020B0306030101010103" pitchFamily="34" charset="77"/>
              </a:rPr>
              <a:t>Golden Age</a:t>
            </a:r>
            <a:r>
              <a:rPr lang="nl-NL" sz="3600" b="1" cap="none" dirty="0">
                <a:latin typeface="Abadi MT Condensed Light" panose="020B0306030101010103" pitchFamily="34" charset="77"/>
              </a:rPr>
              <a:t> of Hollywood.</a:t>
            </a:r>
            <a:endParaRPr lang="nl-NL" sz="3600" b="1" cap="none" noProof="0" dirty="0">
              <a:latin typeface="Abadi MT Condensed Light" panose="020B0306030101010103" pitchFamily="34" charset="77"/>
            </a:endParaRPr>
          </a:p>
        </p:txBody>
      </p:sp>
    </p:spTree>
    <p:extLst>
      <p:ext uri="{BB962C8B-B14F-4D97-AF65-F5344CB8AC3E}">
        <p14:creationId xmlns:p14="http://schemas.microsoft.com/office/powerpoint/2010/main" val="3803364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23587-F99B-1F6D-EC0B-F9F8DF9E50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4F8C5E-9D41-DC99-D2E3-AF6724C28CBD}"/>
              </a:ext>
            </a:extLst>
          </p:cNvPr>
          <p:cNvSpPr>
            <a:spLocks noGrp="1"/>
          </p:cNvSpPr>
          <p:nvPr>
            <p:ph type="title"/>
          </p:nvPr>
        </p:nvSpPr>
        <p:spPr>
          <a:xfrm>
            <a:off x="685801" y="685800"/>
            <a:ext cx="10396882" cy="4310743"/>
          </a:xfrm>
        </p:spPr>
        <p:txBody>
          <a:bodyPr>
            <a:normAutofit/>
          </a:bodyPr>
          <a:lstStyle/>
          <a:p>
            <a:pPr algn="ctr"/>
            <a:r>
              <a:rPr lang="nl-NL" sz="3600" b="1" cap="none" noProof="0" dirty="0">
                <a:latin typeface="Abadi MT Condensed Light" panose="020B0306030101010103" pitchFamily="34" charset="77"/>
              </a:rPr>
              <a:t>Genre films waarin het verhaal deels verteld wordt door muziek, zang en dans uitgevoerd door de filmpersonages zelf als onderdeel van hun rol.</a:t>
            </a:r>
          </a:p>
        </p:txBody>
      </p:sp>
    </p:spTree>
    <p:extLst>
      <p:ext uri="{BB962C8B-B14F-4D97-AF65-F5344CB8AC3E}">
        <p14:creationId xmlns:p14="http://schemas.microsoft.com/office/powerpoint/2010/main" val="206971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56903-C92A-7C35-4ABB-37EDFE006B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075E49-97C7-1D88-D625-8805EBB354B4}"/>
              </a:ext>
            </a:extLst>
          </p:cNvPr>
          <p:cNvSpPr>
            <a:spLocks noGrp="1"/>
          </p:cNvSpPr>
          <p:nvPr>
            <p:ph type="title"/>
          </p:nvPr>
        </p:nvSpPr>
        <p:spPr>
          <a:xfrm>
            <a:off x="685801" y="685800"/>
            <a:ext cx="10396882" cy="4310743"/>
          </a:xfrm>
        </p:spPr>
        <p:txBody>
          <a:bodyPr/>
          <a:lstStyle/>
          <a:p>
            <a:pPr algn="ctr"/>
            <a:r>
              <a:rPr lang="nl-NL" cap="none" dirty="0"/>
              <a:t>Melodrama</a:t>
            </a:r>
            <a:endParaRPr lang="en-NL" cap="none" dirty="0"/>
          </a:p>
        </p:txBody>
      </p:sp>
    </p:spTree>
    <p:extLst>
      <p:ext uri="{BB962C8B-B14F-4D97-AF65-F5344CB8AC3E}">
        <p14:creationId xmlns:p14="http://schemas.microsoft.com/office/powerpoint/2010/main" val="2252726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66FF1-6D04-3C58-6A34-057ED5CA97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B17853-2451-99C8-5A97-9C447A69FD58}"/>
              </a:ext>
            </a:extLst>
          </p:cNvPr>
          <p:cNvSpPr>
            <a:spLocks noGrp="1"/>
          </p:cNvSpPr>
          <p:nvPr>
            <p:ph type="title"/>
          </p:nvPr>
        </p:nvSpPr>
        <p:spPr>
          <a:xfrm>
            <a:off x="685801" y="685800"/>
            <a:ext cx="10396882" cy="4310743"/>
          </a:xfrm>
        </p:spPr>
        <p:txBody>
          <a:bodyPr>
            <a:normAutofit/>
          </a:bodyPr>
          <a:lstStyle/>
          <a:p>
            <a:pPr algn="ctr"/>
            <a:r>
              <a:rPr lang="nl-NL" sz="3600" b="1" cap="none" noProof="0" dirty="0">
                <a:latin typeface="Abadi MT Condensed Light" panose="020B0306030101010103" pitchFamily="34" charset="77"/>
              </a:rPr>
              <a:t>Langlopende televisieserie die wekelijks of dagelijks op tv verschijnt. De serie heeft meerdere verhaallijnen en volgt de dagelijkse belevenissen van een aantal vaste personages.</a:t>
            </a:r>
          </a:p>
        </p:txBody>
      </p:sp>
    </p:spTree>
    <p:extLst>
      <p:ext uri="{BB962C8B-B14F-4D97-AF65-F5344CB8AC3E}">
        <p14:creationId xmlns:p14="http://schemas.microsoft.com/office/powerpoint/2010/main" val="37730042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8C6A7-50A1-C514-CE14-645F1FBD8F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115951-BAD7-5481-99F6-88F6B3F2CC34}"/>
              </a:ext>
            </a:extLst>
          </p:cNvPr>
          <p:cNvSpPr>
            <a:spLocks noGrp="1"/>
          </p:cNvSpPr>
          <p:nvPr>
            <p:ph type="title"/>
          </p:nvPr>
        </p:nvSpPr>
        <p:spPr>
          <a:xfrm>
            <a:off x="685801" y="685800"/>
            <a:ext cx="10396882" cy="4310743"/>
          </a:xfrm>
        </p:spPr>
        <p:txBody>
          <a:bodyPr/>
          <a:lstStyle/>
          <a:p>
            <a:pPr algn="ctr"/>
            <a:r>
              <a:rPr lang="nl-NL" cap="none" dirty="0"/>
              <a:t>Soapserie</a:t>
            </a:r>
            <a:endParaRPr lang="en-NL" cap="none" dirty="0"/>
          </a:p>
        </p:txBody>
      </p:sp>
    </p:spTree>
    <p:extLst>
      <p:ext uri="{BB962C8B-B14F-4D97-AF65-F5344CB8AC3E}">
        <p14:creationId xmlns:p14="http://schemas.microsoft.com/office/powerpoint/2010/main" val="41468454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9A3CF-BCD1-EC75-B0A3-824F1EAF01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94CFA1-5594-D222-15E8-D00F7A5F9A8F}"/>
              </a:ext>
            </a:extLst>
          </p:cNvPr>
          <p:cNvSpPr>
            <a:spLocks noGrp="1"/>
          </p:cNvSpPr>
          <p:nvPr>
            <p:ph type="title"/>
          </p:nvPr>
        </p:nvSpPr>
        <p:spPr>
          <a:xfrm>
            <a:off x="685801" y="685800"/>
            <a:ext cx="10396882" cy="4310743"/>
          </a:xfrm>
        </p:spPr>
        <p:txBody>
          <a:bodyPr>
            <a:normAutofit/>
          </a:bodyPr>
          <a:lstStyle/>
          <a:p>
            <a:pPr algn="ctr"/>
            <a:r>
              <a:rPr lang="nl-NL" sz="3600" b="1" cap="none" noProof="0" dirty="0">
                <a:latin typeface="Abadi MT Condensed Light" panose="020B0306030101010103" pitchFamily="34" charset="77"/>
              </a:rPr>
              <a:t>Betekent ‘spanning’, maar in de film is de term verbonden met de regisseur Alfred </a:t>
            </a:r>
            <a:r>
              <a:rPr lang="nl-NL" sz="3600" b="1" cap="none" noProof="0" dirty="0" err="1">
                <a:latin typeface="Abadi MT Condensed Light" panose="020B0306030101010103" pitchFamily="34" charset="77"/>
              </a:rPr>
              <a:t>Hitchcock</a:t>
            </a:r>
            <a:r>
              <a:rPr lang="nl-NL" sz="3600" b="1" cap="none" noProof="0" dirty="0">
                <a:latin typeface="Abadi MT Condensed Light" panose="020B0306030101010103" pitchFamily="34" charset="77"/>
              </a:rPr>
              <a:t>. </a:t>
            </a:r>
            <a:r>
              <a:rPr lang="nl-NL" sz="3600" b="1" cap="none" dirty="0">
                <a:latin typeface="Abadi MT Condensed Light" panose="020B0306030101010103" pitchFamily="34" charset="77"/>
              </a:rPr>
              <a:t>Ontstaat wanneer de kijker meer informatie krijgt dan de personages.</a:t>
            </a:r>
            <a:endParaRPr lang="nl-NL" sz="3600" b="1" cap="none" noProof="0" dirty="0">
              <a:latin typeface="Abadi MT Condensed Light" panose="020B0306030101010103" pitchFamily="34" charset="77"/>
            </a:endParaRPr>
          </a:p>
        </p:txBody>
      </p:sp>
    </p:spTree>
    <p:extLst>
      <p:ext uri="{BB962C8B-B14F-4D97-AF65-F5344CB8AC3E}">
        <p14:creationId xmlns:p14="http://schemas.microsoft.com/office/powerpoint/2010/main" val="35422758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00221-AB57-7544-A961-9F1D311FE4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19E50E-39E8-1A5D-F9FB-C8E38D349BF2}"/>
              </a:ext>
            </a:extLst>
          </p:cNvPr>
          <p:cNvSpPr>
            <a:spLocks noGrp="1"/>
          </p:cNvSpPr>
          <p:nvPr>
            <p:ph type="title"/>
          </p:nvPr>
        </p:nvSpPr>
        <p:spPr>
          <a:xfrm>
            <a:off x="685801" y="685800"/>
            <a:ext cx="10396882" cy="4310743"/>
          </a:xfrm>
        </p:spPr>
        <p:txBody>
          <a:bodyPr/>
          <a:lstStyle/>
          <a:p>
            <a:pPr algn="ctr"/>
            <a:r>
              <a:rPr lang="nl-NL" cap="none" dirty="0"/>
              <a:t>Suspense</a:t>
            </a:r>
            <a:endParaRPr lang="en-NL" cap="none" dirty="0"/>
          </a:p>
        </p:txBody>
      </p:sp>
    </p:spTree>
    <p:extLst>
      <p:ext uri="{BB962C8B-B14F-4D97-AF65-F5344CB8AC3E}">
        <p14:creationId xmlns:p14="http://schemas.microsoft.com/office/powerpoint/2010/main" val="25279000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27472-78C3-4397-4A4B-FE0239734C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64D7FC-9AAB-5193-4625-A609A8048250}"/>
              </a:ext>
            </a:extLst>
          </p:cNvPr>
          <p:cNvSpPr>
            <a:spLocks noGrp="1"/>
          </p:cNvSpPr>
          <p:nvPr>
            <p:ph type="title"/>
          </p:nvPr>
        </p:nvSpPr>
        <p:spPr>
          <a:xfrm>
            <a:off x="685801" y="685800"/>
            <a:ext cx="10396882" cy="4310743"/>
          </a:xfrm>
        </p:spPr>
        <p:txBody>
          <a:bodyPr>
            <a:normAutofit/>
          </a:bodyPr>
          <a:lstStyle/>
          <a:p>
            <a:pPr algn="ctr"/>
            <a:r>
              <a:rPr lang="nl-NL" sz="3600" b="1" cap="none" noProof="0" dirty="0">
                <a:latin typeface="Abadi MT Condensed Light" panose="020B0306030101010103" pitchFamily="34" charset="77"/>
              </a:rPr>
              <a:t>Een van de oudste vormen van zwarte Amerikaanse muziek, ontstaan tegen het einde van de negentiende eeuw. Kent vaste regels zoals het twaalfmatig akkoordschema, het vaak slepende tempo, de drieregelige coupletten en de droevige inhoud.</a:t>
            </a:r>
          </a:p>
        </p:txBody>
      </p:sp>
    </p:spTree>
    <p:extLst>
      <p:ext uri="{BB962C8B-B14F-4D97-AF65-F5344CB8AC3E}">
        <p14:creationId xmlns:p14="http://schemas.microsoft.com/office/powerpoint/2010/main" val="16788544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F03B2-F10F-854D-C689-FDBA4C618C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37F321-06EA-D656-4BAF-03ACA41E3854}"/>
              </a:ext>
            </a:extLst>
          </p:cNvPr>
          <p:cNvSpPr>
            <a:spLocks noGrp="1"/>
          </p:cNvSpPr>
          <p:nvPr>
            <p:ph type="title"/>
          </p:nvPr>
        </p:nvSpPr>
        <p:spPr>
          <a:xfrm>
            <a:off x="685801" y="685800"/>
            <a:ext cx="10396882" cy="4310743"/>
          </a:xfrm>
        </p:spPr>
        <p:txBody>
          <a:bodyPr/>
          <a:lstStyle/>
          <a:p>
            <a:pPr algn="ctr"/>
            <a:r>
              <a:rPr lang="nl-NL" cap="none" dirty="0"/>
              <a:t>Blues</a:t>
            </a:r>
            <a:endParaRPr lang="en-NL" cap="none" dirty="0"/>
          </a:p>
        </p:txBody>
      </p:sp>
    </p:spTree>
    <p:extLst>
      <p:ext uri="{BB962C8B-B14F-4D97-AF65-F5344CB8AC3E}">
        <p14:creationId xmlns:p14="http://schemas.microsoft.com/office/powerpoint/2010/main" val="27427651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DCE1C-45D3-AF9B-8F9A-AF0806BC96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0BB081-03D4-AA62-6A5F-91FEAA8C92F1}"/>
              </a:ext>
            </a:extLst>
          </p:cNvPr>
          <p:cNvSpPr>
            <a:spLocks noGrp="1"/>
          </p:cNvSpPr>
          <p:nvPr>
            <p:ph type="title"/>
          </p:nvPr>
        </p:nvSpPr>
        <p:spPr>
          <a:xfrm>
            <a:off x="685801" y="685800"/>
            <a:ext cx="10396882" cy="4310743"/>
          </a:xfrm>
        </p:spPr>
        <p:txBody>
          <a:bodyPr>
            <a:normAutofit/>
          </a:bodyPr>
          <a:lstStyle/>
          <a:p>
            <a:pPr algn="ctr"/>
            <a:r>
              <a:rPr lang="nl-NL" sz="3600" b="1" cap="none" noProof="0" dirty="0">
                <a:latin typeface="Abadi MT Condensed Light" panose="020B0306030101010103" pitchFamily="34" charset="77"/>
              </a:rPr>
              <a:t>Verzamelnaam voor verschillende muziekstijlen, ontstaan op het platteland in het zuiden van de VS, met wortels in de volksmuziek. Vaak wordt een zangstem begeleid door gitaar, viool of steelgitaar.</a:t>
            </a:r>
            <a:br>
              <a:rPr lang="nl-NL" sz="3600" b="1" cap="none" noProof="0" dirty="0">
                <a:latin typeface="Abadi MT Condensed Light" panose="020B0306030101010103" pitchFamily="34" charset="77"/>
              </a:rPr>
            </a:br>
            <a:r>
              <a:rPr lang="nl-NL" sz="3600" b="1" cap="none" noProof="0" dirty="0">
                <a:latin typeface="Abadi MT Condensed Light" panose="020B0306030101010103" pitchFamily="34" charset="77"/>
              </a:rPr>
              <a:t>Artiesten: o.a. Hank Williams, Dolly </a:t>
            </a:r>
            <a:r>
              <a:rPr lang="nl-NL" sz="3600" b="1" cap="none" noProof="0" dirty="0" err="1">
                <a:latin typeface="Abadi MT Condensed Light" panose="020B0306030101010103" pitchFamily="34" charset="77"/>
              </a:rPr>
              <a:t>Parton</a:t>
            </a:r>
            <a:endParaRPr lang="nl-NL" sz="3600" b="1" cap="none" noProof="0" dirty="0">
              <a:latin typeface="Abadi MT Condensed Light" panose="020B0306030101010103" pitchFamily="34" charset="77"/>
            </a:endParaRPr>
          </a:p>
        </p:txBody>
      </p:sp>
    </p:spTree>
    <p:extLst>
      <p:ext uri="{BB962C8B-B14F-4D97-AF65-F5344CB8AC3E}">
        <p14:creationId xmlns:p14="http://schemas.microsoft.com/office/powerpoint/2010/main" val="10799593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E739A-D164-E95B-3B1C-09CE351325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C88B44-2500-1AF5-D353-9AFD6528CC68}"/>
              </a:ext>
            </a:extLst>
          </p:cNvPr>
          <p:cNvSpPr>
            <a:spLocks noGrp="1"/>
          </p:cNvSpPr>
          <p:nvPr>
            <p:ph type="title"/>
          </p:nvPr>
        </p:nvSpPr>
        <p:spPr>
          <a:xfrm>
            <a:off x="685801" y="685800"/>
            <a:ext cx="10396882" cy="4310743"/>
          </a:xfrm>
        </p:spPr>
        <p:txBody>
          <a:bodyPr/>
          <a:lstStyle/>
          <a:p>
            <a:pPr algn="ctr"/>
            <a:r>
              <a:rPr lang="nl-NL" cap="none" dirty="0"/>
              <a:t>Country</a:t>
            </a:r>
            <a:endParaRPr lang="en-NL" cap="none" dirty="0"/>
          </a:p>
        </p:txBody>
      </p:sp>
    </p:spTree>
    <p:extLst>
      <p:ext uri="{BB962C8B-B14F-4D97-AF65-F5344CB8AC3E}">
        <p14:creationId xmlns:p14="http://schemas.microsoft.com/office/powerpoint/2010/main" val="36701375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6F1902-714E-4B19-569C-AD9C9BA633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CBA568-12BC-BBF6-7120-4BF8106F78AB}"/>
              </a:ext>
            </a:extLst>
          </p:cNvPr>
          <p:cNvSpPr>
            <a:spLocks noGrp="1"/>
          </p:cNvSpPr>
          <p:nvPr>
            <p:ph type="title"/>
          </p:nvPr>
        </p:nvSpPr>
        <p:spPr>
          <a:xfrm>
            <a:off x="685801" y="685800"/>
            <a:ext cx="10396882" cy="4310743"/>
          </a:xfrm>
        </p:spPr>
        <p:txBody>
          <a:bodyPr>
            <a:normAutofit/>
          </a:bodyPr>
          <a:lstStyle/>
          <a:p>
            <a:pPr algn="ctr"/>
            <a:r>
              <a:rPr lang="nl-NL" sz="3600" b="1" cap="none" noProof="0" dirty="0">
                <a:latin typeface="Abadi MT Condensed Light" panose="020B0306030101010103" pitchFamily="34" charset="77"/>
              </a:rPr>
              <a:t>Afro-Amerikaanse religieuze kerkmuziek ontstaan in het zuiden van de VS. Vaak met een voorganger/solist en een koor dat antwoord. </a:t>
            </a:r>
            <a:br>
              <a:rPr lang="nl-NL" sz="3600" b="1" cap="none" dirty="0">
                <a:latin typeface="Abadi MT Condensed Light" panose="020B0306030101010103" pitchFamily="34" charset="77"/>
              </a:rPr>
            </a:br>
            <a:r>
              <a:rPr lang="nl-NL" sz="3600" b="1" cap="none" dirty="0">
                <a:latin typeface="Abadi MT Condensed Light" panose="020B0306030101010103" pitchFamily="34" charset="77"/>
              </a:rPr>
              <a:t>Artiesten: o.a. </a:t>
            </a:r>
            <a:r>
              <a:rPr lang="nl-NL" sz="3600" b="1" cap="none" dirty="0" err="1">
                <a:latin typeface="Abadi MT Condensed Light" panose="020B0306030101010103" pitchFamily="34" charset="77"/>
              </a:rPr>
              <a:t>Mahalia</a:t>
            </a:r>
            <a:r>
              <a:rPr lang="nl-NL" sz="3600" b="1" cap="none" dirty="0">
                <a:latin typeface="Abadi MT Condensed Light" panose="020B0306030101010103" pitchFamily="34" charset="77"/>
              </a:rPr>
              <a:t> Jackson</a:t>
            </a:r>
            <a:endParaRPr lang="nl-NL" sz="3600" b="1" cap="none" noProof="0" dirty="0">
              <a:latin typeface="Abadi MT Condensed Light" panose="020B0306030101010103" pitchFamily="34" charset="77"/>
            </a:endParaRPr>
          </a:p>
        </p:txBody>
      </p:sp>
    </p:spTree>
    <p:extLst>
      <p:ext uri="{BB962C8B-B14F-4D97-AF65-F5344CB8AC3E}">
        <p14:creationId xmlns:p14="http://schemas.microsoft.com/office/powerpoint/2010/main" val="3136469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38B28-5990-653D-7D2D-9229BB3D91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E0DE30-96B8-AA46-76A3-9D8D6DF28E65}"/>
              </a:ext>
            </a:extLst>
          </p:cNvPr>
          <p:cNvSpPr>
            <a:spLocks noGrp="1"/>
          </p:cNvSpPr>
          <p:nvPr>
            <p:ph type="title"/>
          </p:nvPr>
        </p:nvSpPr>
        <p:spPr>
          <a:xfrm>
            <a:off x="685801" y="685800"/>
            <a:ext cx="10396882" cy="4310743"/>
          </a:xfrm>
        </p:spPr>
        <p:txBody>
          <a:bodyPr/>
          <a:lstStyle/>
          <a:p>
            <a:pPr algn="ctr"/>
            <a:r>
              <a:rPr lang="nl-NL" cap="none" dirty="0"/>
              <a:t>Musicalfilm</a:t>
            </a:r>
            <a:endParaRPr lang="en-NL" cap="none" dirty="0"/>
          </a:p>
        </p:txBody>
      </p:sp>
    </p:spTree>
    <p:extLst>
      <p:ext uri="{BB962C8B-B14F-4D97-AF65-F5344CB8AC3E}">
        <p14:creationId xmlns:p14="http://schemas.microsoft.com/office/powerpoint/2010/main" val="32146543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9FF23-418A-A20E-2A5D-92B591747B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057BD6-F3BF-EF0D-226B-09CC69D7F8B4}"/>
              </a:ext>
            </a:extLst>
          </p:cNvPr>
          <p:cNvSpPr>
            <a:spLocks noGrp="1"/>
          </p:cNvSpPr>
          <p:nvPr>
            <p:ph type="title"/>
          </p:nvPr>
        </p:nvSpPr>
        <p:spPr>
          <a:xfrm>
            <a:off x="685801" y="685800"/>
            <a:ext cx="10396882" cy="4310743"/>
          </a:xfrm>
        </p:spPr>
        <p:txBody>
          <a:bodyPr/>
          <a:lstStyle/>
          <a:p>
            <a:pPr algn="ctr"/>
            <a:r>
              <a:rPr lang="nl-NL" cap="none" dirty="0"/>
              <a:t>Gospel</a:t>
            </a:r>
            <a:endParaRPr lang="en-NL" cap="none" dirty="0"/>
          </a:p>
        </p:txBody>
      </p:sp>
    </p:spTree>
    <p:extLst>
      <p:ext uri="{BB962C8B-B14F-4D97-AF65-F5344CB8AC3E}">
        <p14:creationId xmlns:p14="http://schemas.microsoft.com/office/powerpoint/2010/main" val="16181265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4D0F1-3744-2ADD-B7C3-B47CC0B1A3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0A79A2-9B02-6130-CBBE-2C4478638BA2}"/>
              </a:ext>
            </a:extLst>
          </p:cNvPr>
          <p:cNvSpPr>
            <a:spLocks noGrp="1"/>
          </p:cNvSpPr>
          <p:nvPr>
            <p:ph type="title"/>
          </p:nvPr>
        </p:nvSpPr>
        <p:spPr>
          <a:xfrm>
            <a:off x="685801" y="685800"/>
            <a:ext cx="10396882" cy="4310743"/>
          </a:xfrm>
        </p:spPr>
        <p:txBody>
          <a:bodyPr>
            <a:normAutofit/>
          </a:bodyPr>
          <a:lstStyle/>
          <a:p>
            <a:pPr algn="ctr"/>
            <a:r>
              <a:rPr lang="nl-NL" sz="3600" b="1" cap="none" dirty="0">
                <a:latin typeface="Abadi MT Condensed Light" panose="020B0306030101010103" pitchFamily="34" charset="77"/>
              </a:rPr>
              <a:t>P</a:t>
            </a:r>
            <a:r>
              <a:rPr lang="nl-NL" sz="3600" b="1" cap="none" noProof="0" dirty="0" err="1">
                <a:latin typeface="Abadi MT Condensed Light" panose="020B0306030101010103" pitchFamily="34" charset="77"/>
              </a:rPr>
              <a:t>opmuziek</a:t>
            </a:r>
            <a:r>
              <a:rPr lang="nl-NL" sz="3600" b="1" cap="none" noProof="0" dirty="0">
                <a:latin typeface="Abadi MT Condensed Light" panose="020B0306030101010103" pitchFamily="34" charset="77"/>
              </a:rPr>
              <a:t> ontwikkeld door de Afro-</a:t>
            </a:r>
            <a:r>
              <a:rPr lang="nl-NL" sz="3600" b="1" cap="none" dirty="0">
                <a:latin typeface="Abadi MT Condensed Light" panose="020B0306030101010103" pitchFamily="34" charset="77"/>
              </a:rPr>
              <a:t>A</a:t>
            </a:r>
            <a:r>
              <a:rPr lang="nl-NL" sz="3600" b="1" cap="none" noProof="0" dirty="0" err="1">
                <a:latin typeface="Abadi MT Condensed Light" panose="020B0306030101010103" pitchFamily="34" charset="77"/>
              </a:rPr>
              <a:t>merikaanse</a:t>
            </a:r>
            <a:r>
              <a:rPr lang="nl-NL" sz="3600" b="1" cap="none" noProof="0" dirty="0">
                <a:latin typeface="Abadi MT Condensed Light" panose="020B0306030101010103" pitchFamily="34" charset="77"/>
              </a:rPr>
              <a:t> bevolking van de VS. Oorsprong uit gospelzang en </a:t>
            </a:r>
            <a:r>
              <a:rPr lang="nl-NL" sz="3600" b="1" cap="none" noProof="0" dirty="0" err="1">
                <a:latin typeface="Abadi MT Condensed Light" panose="020B0306030101010103" pitchFamily="34" charset="77"/>
              </a:rPr>
              <a:t>rhythm</a:t>
            </a:r>
            <a:r>
              <a:rPr lang="nl-NL" sz="3600" b="1" cap="none" noProof="0" dirty="0">
                <a:latin typeface="Abadi MT Condensed Light" panose="020B0306030101010103" pitchFamily="34" charset="77"/>
              </a:rPr>
              <a:t>-</a:t>
            </a:r>
            <a:r>
              <a:rPr lang="nl-NL" sz="3600" b="1" cap="none" noProof="0" dirty="0" err="1">
                <a:latin typeface="Abadi MT Condensed Light" panose="020B0306030101010103" pitchFamily="34" charset="77"/>
              </a:rPr>
              <a:t>and</a:t>
            </a:r>
            <a:r>
              <a:rPr lang="nl-NL" sz="3600" b="1" cap="none" noProof="0" dirty="0">
                <a:latin typeface="Abadi MT Condensed Light" panose="020B0306030101010103" pitchFamily="34" charset="77"/>
              </a:rPr>
              <a:t>-blues. Vaak bestaande uit leadzanger, achtergrondzangers, blazers en een ritmesectie.</a:t>
            </a:r>
            <a:br>
              <a:rPr lang="nl-NL" sz="3600" b="1" cap="none" noProof="0" dirty="0">
                <a:latin typeface="Abadi MT Condensed Light" panose="020B0306030101010103" pitchFamily="34" charset="77"/>
              </a:rPr>
            </a:br>
            <a:br>
              <a:rPr lang="nl-NL" sz="3600" b="1" cap="none" noProof="0" dirty="0">
                <a:latin typeface="Abadi MT Condensed Light" panose="020B0306030101010103" pitchFamily="34" charset="77"/>
              </a:rPr>
            </a:br>
            <a:r>
              <a:rPr lang="nl-NL" sz="3600" b="1" cap="none" noProof="0" dirty="0">
                <a:latin typeface="Abadi MT Condensed Light" panose="020B0306030101010103" pitchFamily="34" charset="77"/>
              </a:rPr>
              <a:t>Artiesten: o.a. Ray Charles, </a:t>
            </a:r>
            <a:r>
              <a:rPr lang="nl-NL" sz="3600" b="1" cap="none" noProof="0" dirty="0" err="1">
                <a:latin typeface="Abadi MT Condensed Light" panose="020B0306030101010103" pitchFamily="34" charset="77"/>
              </a:rPr>
              <a:t>Aretha</a:t>
            </a:r>
            <a:r>
              <a:rPr lang="nl-NL" sz="3600" b="1" cap="none" noProof="0" dirty="0">
                <a:latin typeface="Abadi MT Condensed Light" panose="020B0306030101010103" pitchFamily="34" charset="77"/>
              </a:rPr>
              <a:t> Franklin, James Brown</a:t>
            </a:r>
          </a:p>
        </p:txBody>
      </p:sp>
    </p:spTree>
    <p:extLst>
      <p:ext uri="{BB962C8B-B14F-4D97-AF65-F5344CB8AC3E}">
        <p14:creationId xmlns:p14="http://schemas.microsoft.com/office/powerpoint/2010/main" val="4369601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3A4A2-843F-6A7B-7983-3BF0E2C401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4F9602-3372-1975-0DB5-DF317BCB8430}"/>
              </a:ext>
            </a:extLst>
          </p:cNvPr>
          <p:cNvSpPr>
            <a:spLocks noGrp="1"/>
          </p:cNvSpPr>
          <p:nvPr>
            <p:ph type="title"/>
          </p:nvPr>
        </p:nvSpPr>
        <p:spPr>
          <a:xfrm>
            <a:off x="685801" y="685800"/>
            <a:ext cx="10396882" cy="4310743"/>
          </a:xfrm>
        </p:spPr>
        <p:txBody>
          <a:bodyPr/>
          <a:lstStyle/>
          <a:p>
            <a:pPr algn="ctr"/>
            <a:r>
              <a:rPr lang="nl-NL" cap="none" dirty="0"/>
              <a:t>Soul</a:t>
            </a:r>
            <a:endParaRPr lang="en-NL" cap="none" dirty="0"/>
          </a:p>
        </p:txBody>
      </p:sp>
    </p:spTree>
    <p:extLst>
      <p:ext uri="{BB962C8B-B14F-4D97-AF65-F5344CB8AC3E}">
        <p14:creationId xmlns:p14="http://schemas.microsoft.com/office/powerpoint/2010/main" val="33196788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47A75-A73F-FB6B-EB3E-F748498A00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9CF7C4-AE44-4CA1-7194-DF2E8FAC31FA}"/>
              </a:ext>
            </a:extLst>
          </p:cNvPr>
          <p:cNvSpPr>
            <a:spLocks noGrp="1"/>
          </p:cNvSpPr>
          <p:nvPr>
            <p:ph type="title"/>
          </p:nvPr>
        </p:nvSpPr>
        <p:spPr>
          <a:xfrm>
            <a:off x="685801" y="685800"/>
            <a:ext cx="10396882" cy="4310743"/>
          </a:xfrm>
        </p:spPr>
        <p:txBody>
          <a:bodyPr>
            <a:normAutofit/>
          </a:bodyPr>
          <a:lstStyle/>
          <a:p>
            <a:pPr algn="ctr"/>
            <a:r>
              <a:rPr lang="nl-NL" sz="3600" b="1" cap="none" noProof="0" dirty="0">
                <a:latin typeface="Abadi MT Condensed Light" panose="020B0306030101010103" pitchFamily="34" charset="77"/>
              </a:rPr>
              <a:t>Kunststroming die ontstaat rond 1950 in o.a. Groot-</a:t>
            </a:r>
            <a:r>
              <a:rPr lang="nl-NL" sz="3600" b="1" cap="none" noProof="0" dirty="0" err="1">
                <a:latin typeface="Abadi MT Condensed Light" panose="020B0306030101010103" pitchFamily="34" charset="77"/>
              </a:rPr>
              <a:t>Brittanië</a:t>
            </a:r>
            <a:r>
              <a:rPr lang="nl-NL" sz="3600" b="1" cap="none" noProof="0" dirty="0">
                <a:latin typeface="Abadi MT Condensed Light" panose="020B0306030101010103" pitchFamily="34" charset="77"/>
              </a:rPr>
              <a:t> en de VS. Kenmerkend zijn het gebruik van bronnen uit de populaire cultuur, zoals reclames en stripverhalen en het gebruik van ‘onpersoonlijke’ technieken zoals de zeefdruk.</a:t>
            </a:r>
            <a:br>
              <a:rPr lang="nl-NL" sz="3600" b="1" cap="none" noProof="0" dirty="0">
                <a:latin typeface="Abadi MT Condensed Light" panose="020B0306030101010103" pitchFamily="34" charset="77"/>
              </a:rPr>
            </a:br>
            <a:br>
              <a:rPr lang="nl-NL" sz="3600" b="1" cap="none" noProof="0" dirty="0">
                <a:latin typeface="Abadi MT Condensed Light" panose="020B0306030101010103" pitchFamily="34" charset="77"/>
              </a:rPr>
            </a:br>
            <a:r>
              <a:rPr lang="nl-NL" sz="3600" b="1" cap="none" noProof="0" dirty="0">
                <a:latin typeface="Abadi MT Condensed Light" panose="020B0306030101010103" pitchFamily="34" charset="77"/>
              </a:rPr>
              <a:t>Kunstenaars: o.a. Roy Liechtenstein, Andy </a:t>
            </a:r>
            <a:r>
              <a:rPr lang="nl-NL" sz="3600" b="1" cap="none" noProof="0" dirty="0" err="1">
                <a:latin typeface="Abadi MT Condensed Light" panose="020B0306030101010103" pitchFamily="34" charset="77"/>
              </a:rPr>
              <a:t>Warhol</a:t>
            </a:r>
            <a:r>
              <a:rPr lang="nl-NL" sz="3600" b="1" cap="none" noProof="0" dirty="0">
                <a:latin typeface="Abadi MT Condensed Light" panose="020B0306030101010103" pitchFamily="34" charset="77"/>
              </a:rPr>
              <a:t>, Richard Hamilton en </a:t>
            </a:r>
            <a:r>
              <a:rPr lang="nl-NL" sz="3600" b="1" cap="none" noProof="0" dirty="0" err="1">
                <a:latin typeface="Abadi MT Condensed Light" panose="020B0306030101010103" pitchFamily="34" charset="77"/>
              </a:rPr>
              <a:t>Marisol</a:t>
            </a:r>
            <a:endParaRPr lang="nl-NL" sz="3600" b="1" cap="none" noProof="0" dirty="0">
              <a:latin typeface="Abadi MT Condensed Light" panose="020B0306030101010103" pitchFamily="34" charset="77"/>
            </a:endParaRPr>
          </a:p>
        </p:txBody>
      </p:sp>
    </p:spTree>
    <p:extLst>
      <p:ext uri="{BB962C8B-B14F-4D97-AF65-F5344CB8AC3E}">
        <p14:creationId xmlns:p14="http://schemas.microsoft.com/office/powerpoint/2010/main" val="37343325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39715-33A9-0F28-FD03-992A2AEB43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A25F89-FF24-9458-100D-0ACB0E7603C7}"/>
              </a:ext>
            </a:extLst>
          </p:cNvPr>
          <p:cNvSpPr>
            <a:spLocks noGrp="1"/>
          </p:cNvSpPr>
          <p:nvPr>
            <p:ph type="title"/>
          </p:nvPr>
        </p:nvSpPr>
        <p:spPr>
          <a:xfrm>
            <a:off x="685801" y="685800"/>
            <a:ext cx="10396882" cy="4310743"/>
          </a:xfrm>
        </p:spPr>
        <p:txBody>
          <a:bodyPr/>
          <a:lstStyle/>
          <a:p>
            <a:pPr algn="ctr"/>
            <a:r>
              <a:rPr lang="nl-NL" cap="none" dirty="0"/>
              <a:t>Popart</a:t>
            </a:r>
            <a:endParaRPr lang="en-NL" cap="none" dirty="0"/>
          </a:p>
        </p:txBody>
      </p:sp>
    </p:spTree>
    <p:extLst>
      <p:ext uri="{BB962C8B-B14F-4D97-AF65-F5344CB8AC3E}">
        <p14:creationId xmlns:p14="http://schemas.microsoft.com/office/powerpoint/2010/main" val="11343263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775B6-06BE-764F-D8A8-010384C207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2F5E71-5BC3-60C9-0472-01C026D6353C}"/>
              </a:ext>
            </a:extLst>
          </p:cNvPr>
          <p:cNvSpPr>
            <a:spLocks noGrp="1"/>
          </p:cNvSpPr>
          <p:nvPr>
            <p:ph type="title"/>
          </p:nvPr>
        </p:nvSpPr>
        <p:spPr>
          <a:xfrm>
            <a:off x="685801" y="685800"/>
            <a:ext cx="10396882" cy="4310743"/>
          </a:xfrm>
        </p:spPr>
        <p:txBody>
          <a:bodyPr>
            <a:normAutofit/>
          </a:bodyPr>
          <a:lstStyle/>
          <a:p>
            <a:pPr algn="ctr"/>
            <a:r>
              <a:rPr lang="nl-NL" sz="3600" b="1" cap="none" noProof="0" dirty="0">
                <a:latin typeface="Abadi MT Condensed Light" panose="020B0306030101010103" pitchFamily="34" charset="77"/>
              </a:rPr>
              <a:t>Grafische druktechniek waarbij drukinkt door een fijnmazige zeef gedrukt wordt, veel gebruikt voor het bedrukken van verpakkingen en textiel.</a:t>
            </a:r>
          </a:p>
        </p:txBody>
      </p:sp>
    </p:spTree>
    <p:extLst>
      <p:ext uri="{BB962C8B-B14F-4D97-AF65-F5344CB8AC3E}">
        <p14:creationId xmlns:p14="http://schemas.microsoft.com/office/powerpoint/2010/main" val="41465182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755E6-CA25-D6D9-F5FD-90BB5F5531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2105A1-CE24-47BC-94C0-EB10C8FF8D0B}"/>
              </a:ext>
            </a:extLst>
          </p:cNvPr>
          <p:cNvSpPr>
            <a:spLocks noGrp="1"/>
          </p:cNvSpPr>
          <p:nvPr>
            <p:ph type="title"/>
          </p:nvPr>
        </p:nvSpPr>
        <p:spPr>
          <a:xfrm>
            <a:off x="685801" y="685800"/>
            <a:ext cx="10396882" cy="4310743"/>
          </a:xfrm>
        </p:spPr>
        <p:txBody>
          <a:bodyPr/>
          <a:lstStyle/>
          <a:p>
            <a:pPr algn="ctr"/>
            <a:r>
              <a:rPr lang="nl-NL" cap="none" dirty="0"/>
              <a:t>Zeefdruk</a:t>
            </a:r>
            <a:endParaRPr lang="en-NL" cap="none" dirty="0"/>
          </a:p>
        </p:txBody>
      </p:sp>
    </p:spTree>
    <p:extLst>
      <p:ext uri="{BB962C8B-B14F-4D97-AF65-F5344CB8AC3E}">
        <p14:creationId xmlns:p14="http://schemas.microsoft.com/office/powerpoint/2010/main" val="22281338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FD694-D57F-4846-9617-F343A644A3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D99689-F96E-418E-4486-2680BBD11DFF}"/>
              </a:ext>
            </a:extLst>
          </p:cNvPr>
          <p:cNvSpPr>
            <a:spLocks noGrp="1"/>
          </p:cNvSpPr>
          <p:nvPr>
            <p:ph type="title"/>
          </p:nvPr>
        </p:nvSpPr>
        <p:spPr>
          <a:xfrm>
            <a:off x="685801" y="685800"/>
            <a:ext cx="10396882" cy="4310743"/>
          </a:xfrm>
        </p:spPr>
        <p:txBody>
          <a:bodyPr>
            <a:normAutofit/>
          </a:bodyPr>
          <a:lstStyle/>
          <a:p>
            <a:pPr algn="ctr"/>
            <a:r>
              <a:rPr lang="nl-NL" sz="3600" b="1" cap="none" noProof="0" dirty="0">
                <a:latin typeface="Abadi MT Condensed Light" panose="020B0306030101010103" pitchFamily="34" charset="77"/>
              </a:rPr>
              <a:t>In de beeldende kunst een compositie waarin de gelijksoortige beeldfragmenten zonder rangorde op het vlak geplaatst zijn, waardoor een patroon ontstaat dat eindeloos, ook buiten het kader, herhaald kan worden.</a:t>
            </a:r>
          </a:p>
        </p:txBody>
      </p:sp>
    </p:spTree>
    <p:extLst>
      <p:ext uri="{BB962C8B-B14F-4D97-AF65-F5344CB8AC3E}">
        <p14:creationId xmlns:p14="http://schemas.microsoft.com/office/powerpoint/2010/main" val="29294897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B53E6-428C-DFEE-8AD8-5363AD1A19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5898B8-236B-F8C4-0064-54F93112EF26}"/>
              </a:ext>
            </a:extLst>
          </p:cNvPr>
          <p:cNvSpPr>
            <a:spLocks noGrp="1"/>
          </p:cNvSpPr>
          <p:nvPr>
            <p:ph type="title"/>
          </p:nvPr>
        </p:nvSpPr>
        <p:spPr>
          <a:xfrm>
            <a:off x="685801" y="685800"/>
            <a:ext cx="10396882" cy="4310743"/>
          </a:xfrm>
        </p:spPr>
        <p:txBody>
          <a:bodyPr/>
          <a:lstStyle/>
          <a:p>
            <a:pPr algn="ctr"/>
            <a:r>
              <a:rPr lang="nl-NL" cap="none" dirty="0"/>
              <a:t>Overall compositie</a:t>
            </a:r>
            <a:endParaRPr lang="en-NL" cap="none" dirty="0"/>
          </a:p>
        </p:txBody>
      </p:sp>
    </p:spTree>
    <p:extLst>
      <p:ext uri="{BB962C8B-B14F-4D97-AF65-F5344CB8AC3E}">
        <p14:creationId xmlns:p14="http://schemas.microsoft.com/office/powerpoint/2010/main" val="12144356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0B9B2-8FB5-50B0-89FD-81B4879C83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C8E8D7-20A1-C4D5-81EE-07CE79EB7242}"/>
              </a:ext>
            </a:extLst>
          </p:cNvPr>
          <p:cNvSpPr>
            <a:spLocks noGrp="1"/>
          </p:cNvSpPr>
          <p:nvPr>
            <p:ph type="title"/>
          </p:nvPr>
        </p:nvSpPr>
        <p:spPr>
          <a:xfrm>
            <a:off x="685801" y="685800"/>
            <a:ext cx="10396882" cy="4310743"/>
          </a:xfrm>
        </p:spPr>
        <p:txBody>
          <a:bodyPr>
            <a:normAutofit/>
          </a:bodyPr>
          <a:lstStyle/>
          <a:p>
            <a:pPr algn="ctr"/>
            <a:r>
              <a:rPr lang="en-GB" sz="3600" b="1" cap="none" dirty="0" err="1">
                <a:latin typeface="Abadi MT Condensed Light" panose="020B0306030101010103" pitchFamily="34" charset="77"/>
              </a:rPr>
              <a:t>Amerikaanse</a:t>
            </a:r>
            <a:r>
              <a:rPr lang="en-GB" sz="3600" b="1" cap="none" dirty="0">
                <a:latin typeface="Abadi MT Condensed Light" panose="020B0306030101010103" pitchFamily="34" charset="77"/>
              </a:rPr>
              <a:t> </a:t>
            </a:r>
            <a:r>
              <a:rPr lang="en-GB" sz="3600" b="1" cap="none" dirty="0" err="1">
                <a:latin typeface="Abadi MT Condensed Light" panose="020B0306030101010103" pitchFamily="34" charset="77"/>
              </a:rPr>
              <a:t>stroming</a:t>
            </a:r>
            <a:r>
              <a:rPr lang="en-GB" sz="3600" b="1" cap="none" dirty="0">
                <a:latin typeface="Abadi MT Condensed Light" panose="020B0306030101010103" pitchFamily="34" charset="77"/>
              </a:rPr>
              <a:t> in de </a:t>
            </a:r>
            <a:r>
              <a:rPr lang="en-GB" sz="3600" b="1" cap="none" dirty="0" err="1">
                <a:latin typeface="Abadi MT Condensed Light" panose="020B0306030101010103" pitchFamily="34" charset="77"/>
              </a:rPr>
              <a:t>beeldende</a:t>
            </a:r>
            <a:r>
              <a:rPr lang="en-GB" sz="3600" b="1" cap="none" dirty="0">
                <a:latin typeface="Abadi MT Condensed Light" panose="020B0306030101010103" pitchFamily="34" charset="77"/>
              </a:rPr>
              <a:t> kunst die </a:t>
            </a:r>
            <a:r>
              <a:rPr lang="en-GB" sz="3600" b="1" cap="none" dirty="0" err="1">
                <a:latin typeface="Abadi MT Condensed Light" panose="020B0306030101010103" pitchFamily="34" charset="77"/>
              </a:rPr>
              <a:t>opkomt</a:t>
            </a:r>
            <a:r>
              <a:rPr lang="en-GB" sz="3600" b="1" cap="none" dirty="0">
                <a:latin typeface="Abadi MT Condensed Light" panose="020B0306030101010103" pitchFamily="34" charset="77"/>
              </a:rPr>
              <a:t> </a:t>
            </a:r>
            <a:r>
              <a:rPr lang="en-GB" sz="3600" b="1" cap="none" dirty="0" err="1">
                <a:latin typeface="Abadi MT Condensed Light" panose="020B0306030101010103" pitchFamily="34" charset="77"/>
              </a:rPr>
              <a:t>vanaf</a:t>
            </a:r>
            <a:r>
              <a:rPr lang="en-GB" sz="3600" b="1" cap="none" dirty="0">
                <a:latin typeface="Abadi MT Condensed Light" panose="020B0306030101010103" pitchFamily="34" charset="77"/>
              </a:rPr>
              <a:t> 1946. </a:t>
            </a:r>
            <a:r>
              <a:rPr lang="en-GB" sz="3600" b="1" cap="none" dirty="0" err="1">
                <a:latin typeface="Abadi MT Condensed Light" panose="020B0306030101010103" pitchFamily="34" charset="77"/>
              </a:rPr>
              <a:t>Kenmerkend</a:t>
            </a:r>
            <a:r>
              <a:rPr lang="en-GB" sz="3600" b="1" cap="none" dirty="0">
                <a:latin typeface="Abadi MT Condensed Light" panose="020B0306030101010103" pitchFamily="34" charset="77"/>
              </a:rPr>
              <a:t> </a:t>
            </a:r>
            <a:r>
              <a:rPr lang="en-GB" sz="3600" b="1" cap="none" dirty="0" err="1">
                <a:latin typeface="Abadi MT Condensed Light" panose="020B0306030101010103" pitchFamily="34" charset="77"/>
              </a:rPr>
              <a:t>zijn</a:t>
            </a:r>
            <a:r>
              <a:rPr lang="en-GB" sz="3600" b="1" cap="none" dirty="0">
                <a:latin typeface="Abadi MT Condensed Light" panose="020B0306030101010103" pitchFamily="34" charset="77"/>
              </a:rPr>
              <a:t> </a:t>
            </a:r>
            <a:r>
              <a:rPr lang="en-GB" sz="3600" b="1" cap="none" dirty="0" err="1">
                <a:latin typeface="Abadi MT Condensed Light" panose="020B0306030101010103" pitchFamily="34" charset="77"/>
              </a:rPr>
              <a:t>expressiviteit</a:t>
            </a:r>
            <a:r>
              <a:rPr lang="en-GB" sz="3600" b="1" cap="none" dirty="0">
                <a:latin typeface="Abadi MT Condensed Light" panose="020B0306030101010103" pitchFamily="34" charset="77"/>
              </a:rPr>
              <a:t>, </a:t>
            </a:r>
            <a:r>
              <a:rPr lang="en-GB" sz="3600" b="1" cap="none" dirty="0" err="1">
                <a:latin typeface="Abadi MT Condensed Light" panose="020B0306030101010103" pitchFamily="34" charset="77"/>
              </a:rPr>
              <a:t>improvisatie</a:t>
            </a:r>
            <a:r>
              <a:rPr lang="en-GB" sz="3600" b="1" cap="none" dirty="0">
                <a:latin typeface="Abadi MT Condensed Light" panose="020B0306030101010103" pitchFamily="34" charset="77"/>
              </a:rPr>
              <a:t> </a:t>
            </a:r>
            <a:r>
              <a:rPr lang="en-GB" sz="3600" b="1" cap="none" dirty="0" err="1">
                <a:latin typeface="Abadi MT Condensed Light" panose="020B0306030101010103" pitchFamily="34" charset="77"/>
              </a:rPr>
              <a:t>en</a:t>
            </a:r>
            <a:r>
              <a:rPr lang="en-GB" sz="3600" b="1" cap="none" dirty="0">
                <a:latin typeface="Abadi MT Condensed Light" panose="020B0306030101010103" pitchFamily="34" charset="77"/>
              </a:rPr>
              <a:t> </a:t>
            </a:r>
            <a:r>
              <a:rPr lang="en-GB" sz="3600" b="1" cap="none" dirty="0" err="1">
                <a:latin typeface="Abadi MT Condensed Light" panose="020B0306030101010103" pitchFamily="34" charset="77"/>
              </a:rPr>
              <a:t>grote</a:t>
            </a:r>
            <a:r>
              <a:rPr lang="en-GB" sz="3600" b="1" cap="none" dirty="0">
                <a:latin typeface="Abadi MT Condensed Light" panose="020B0306030101010103" pitchFamily="34" charset="77"/>
              </a:rPr>
              <a:t> </a:t>
            </a:r>
            <a:r>
              <a:rPr lang="en-GB" sz="3600" b="1" cap="none" dirty="0" err="1">
                <a:latin typeface="Abadi MT Condensed Light" panose="020B0306030101010103" pitchFamily="34" charset="77"/>
              </a:rPr>
              <a:t>formaten</a:t>
            </a:r>
            <a:r>
              <a:rPr lang="en-GB" sz="3600" b="1" cap="none" dirty="0">
                <a:latin typeface="Abadi MT Condensed Light" panose="020B0306030101010103" pitchFamily="34" charset="77"/>
              </a:rPr>
              <a:t>. </a:t>
            </a:r>
            <a:r>
              <a:rPr lang="en-GB" sz="3600" b="1" cap="none" dirty="0" err="1">
                <a:latin typeface="Abadi MT Condensed Light" panose="020B0306030101010103" pitchFamily="34" charset="77"/>
              </a:rPr>
              <a:t>Kunstenaars</a:t>
            </a:r>
            <a:r>
              <a:rPr lang="en-GB" sz="3600" b="1" cap="none" dirty="0">
                <a:latin typeface="Abadi MT Condensed Light" panose="020B0306030101010103" pitchFamily="34" charset="77"/>
              </a:rPr>
              <a:t>: </a:t>
            </a:r>
            <a:r>
              <a:rPr lang="en-GB" sz="3600" b="1" cap="none" dirty="0" err="1">
                <a:latin typeface="Abadi MT Condensed Light" panose="020B0306030101010103" pitchFamily="34" charset="77"/>
              </a:rPr>
              <a:t>o.a.</a:t>
            </a:r>
            <a:r>
              <a:rPr lang="en-GB" sz="3600" b="1" cap="none" dirty="0">
                <a:latin typeface="Abadi MT Condensed Light" panose="020B0306030101010103" pitchFamily="34" charset="77"/>
              </a:rPr>
              <a:t> Jackson Pollock, Mark Rothko.</a:t>
            </a:r>
            <a:endParaRPr lang="en-NL" sz="3600" b="1" cap="none" dirty="0">
              <a:latin typeface="Abadi MT Condensed Light" panose="020B0306030101010103" pitchFamily="34" charset="77"/>
            </a:endParaRPr>
          </a:p>
        </p:txBody>
      </p:sp>
    </p:spTree>
    <p:extLst>
      <p:ext uri="{BB962C8B-B14F-4D97-AF65-F5344CB8AC3E}">
        <p14:creationId xmlns:p14="http://schemas.microsoft.com/office/powerpoint/2010/main" val="2629175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ACBC8-392D-E095-A2DC-36B8F2005D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E3AFC0-CAE3-779C-0020-9891BA9A0396}"/>
              </a:ext>
            </a:extLst>
          </p:cNvPr>
          <p:cNvSpPr>
            <a:spLocks noGrp="1"/>
          </p:cNvSpPr>
          <p:nvPr>
            <p:ph type="title"/>
          </p:nvPr>
        </p:nvSpPr>
        <p:spPr>
          <a:xfrm>
            <a:off x="685801" y="685800"/>
            <a:ext cx="10396882" cy="4310743"/>
          </a:xfrm>
        </p:spPr>
        <p:txBody>
          <a:bodyPr>
            <a:normAutofit/>
          </a:bodyPr>
          <a:lstStyle/>
          <a:p>
            <a:pPr algn="ctr"/>
            <a:r>
              <a:rPr lang="nl-NL" sz="3600" b="1" cap="none" noProof="0" dirty="0">
                <a:latin typeface="Abadi MT Condensed Light" panose="020B0306030101010103" pitchFamily="34" charset="77"/>
              </a:rPr>
              <a:t>Luchtige vorm van muziektheater met zang, dans en gesproken dialoog. De melodieën liggen gemakkelijk in het gehoor.</a:t>
            </a:r>
            <a:br>
              <a:rPr lang="nl-NL" sz="3600" b="1" cap="none" noProof="0" dirty="0">
                <a:latin typeface="Abadi MT Condensed Light" panose="020B0306030101010103" pitchFamily="34" charset="77"/>
              </a:rPr>
            </a:br>
            <a:r>
              <a:rPr lang="nl-NL" sz="3600" b="1" cap="none" noProof="0" dirty="0">
                <a:latin typeface="Abadi MT Condensed Light" panose="020B0306030101010103" pitchFamily="34" charset="77"/>
              </a:rPr>
              <a:t>Componisten: o.a. Jacques Offenbach en Johan Strauss I</a:t>
            </a:r>
          </a:p>
        </p:txBody>
      </p:sp>
    </p:spTree>
    <p:extLst>
      <p:ext uri="{BB962C8B-B14F-4D97-AF65-F5344CB8AC3E}">
        <p14:creationId xmlns:p14="http://schemas.microsoft.com/office/powerpoint/2010/main" val="27344016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5571-A9AB-D758-190C-B3DC2DF4D0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BB277E-7486-ABD8-8E0B-2B952C353B80}"/>
              </a:ext>
            </a:extLst>
          </p:cNvPr>
          <p:cNvSpPr>
            <a:spLocks noGrp="1"/>
          </p:cNvSpPr>
          <p:nvPr>
            <p:ph type="title"/>
          </p:nvPr>
        </p:nvSpPr>
        <p:spPr>
          <a:xfrm>
            <a:off x="685801" y="685800"/>
            <a:ext cx="10396882" cy="4310743"/>
          </a:xfrm>
        </p:spPr>
        <p:txBody>
          <a:bodyPr/>
          <a:lstStyle/>
          <a:p>
            <a:pPr algn="ctr"/>
            <a:r>
              <a:rPr lang="nl-NL" cap="none" dirty="0"/>
              <a:t>Abstract Expressionisme</a:t>
            </a:r>
            <a:endParaRPr lang="en-NL" cap="none" dirty="0"/>
          </a:p>
        </p:txBody>
      </p:sp>
    </p:spTree>
    <p:extLst>
      <p:ext uri="{BB962C8B-B14F-4D97-AF65-F5344CB8AC3E}">
        <p14:creationId xmlns:p14="http://schemas.microsoft.com/office/powerpoint/2010/main" val="35159655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31250-D0B7-9EBC-8C7F-D0D32C2CAC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2BE9CB-84EB-F4AC-5A60-00131CC8BA7E}"/>
              </a:ext>
            </a:extLst>
          </p:cNvPr>
          <p:cNvSpPr>
            <a:spLocks noGrp="1"/>
          </p:cNvSpPr>
          <p:nvPr>
            <p:ph type="title"/>
          </p:nvPr>
        </p:nvSpPr>
        <p:spPr>
          <a:xfrm>
            <a:off x="685801" y="685800"/>
            <a:ext cx="10396882" cy="4310743"/>
          </a:xfrm>
        </p:spPr>
        <p:txBody>
          <a:bodyPr>
            <a:normAutofit/>
          </a:bodyPr>
          <a:lstStyle/>
          <a:p>
            <a:pPr algn="ctr"/>
            <a:r>
              <a:rPr lang="en-GB" sz="3600" b="1" cap="none" dirty="0" err="1">
                <a:latin typeface="Abadi MT Condensed Light" panose="020B0306030101010103" pitchFamily="34" charset="77"/>
              </a:rPr>
              <a:t>Rauwe</a:t>
            </a:r>
            <a:r>
              <a:rPr lang="en-GB" sz="3600" b="1" cap="none" dirty="0">
                <a:latin typeface="Abadi MT Condensed Light" panose="020B0306030101010103" pitchFamily="34" charset="77"/>
              </a:rPr>
              <a:t>, </a:t>
            </a:r>
            <a:r>
              <a:rPr lang="en-GB" sz="3600" b="1" cap="none" dirty="0" err="1">
                <a:latin typeface="Abadi MT Condensed Light" panose="020B0306030101010103" pitchFamily="34" charset="77"/>
              </a:rPr>
              <a:t>snelle</a:t>
            </a:r>
            <a:r>
              <a:rPr lang="en-GB" sz="3600" b="1" cap="none" dirty="0">
                <a:latin typeface="Abadi MT Condensed Light" panose="020B0306030101010103" pitchFamily="34" charset="77"/>
              </a:rPr>
              <a:t> </a:t>
            </a:r>
            <a:r>
              <a:rPr lang="en-GB" sz="3600" b="1" cap="none" dirty="0" err="1">
                <a:latin typeface="Abadi MT Condensed Light" panose="020B0306030101010103" pitchFamily="34" charset="77"/>
              </a:rPr>
              <a:t>jazzstijl</a:t>
            </a:r>
            <a:r>
              <a:rPr lang="en-GB" sz="3600" b="1" cap="none" dirty="0">
                <a:latin typeface="Abadi MT Condensed Light" panose="020B0306030101010103" pitchFamily="34" charset="77"/>
              </a:rPr>
              <a:t> met </a:t>
            </a:r>
            <a:r>
              <a:rPr lang="en-GB" sz="3600" b="1" cap="none" dirty="0" err="1">
                <a:latin typeface="Abadi MT Condensed Light" panose="020B0306030101010103" pitchFamily="34" charset="77"/>
              </a:rPr>
              <a:t>veel</a:t>
            </a:r>
            <a:r>
              <a:rPr lang="en-GB" sz="3600" b="1" cap="none" dirty="0">
                <a:latin typeface="Abadi MT Condensed Light" panose="020B0306030101010103" pitchFamily="34" charset="77"/>
              </a:rPr>
              <a:t> </a:t>
            </a:r>
            <a:r>
              <a:rPr lang="en-GB" sz="3600" b="1" cap="none" dirty="0" err="1">
                <a:latin typeface="Abadi MT Condensed Light" panose="020B0306030101010103" pitchFamily="34" charset="77"/>
              </a:rPr>
              <a:t>improvisatie</a:t>
            </a:r>
            <a:r>
              <a:rPr lang="en-GB" sz="3600" b="1" cap="none" dirty="0">
                <a:latin typeface="Abadi MT Condensed Light" panose="020B0306030101010103" pitchFamily="34" charset="77"/>
              </a:rPr>
              <a:t>, </a:t>
            </a:r>
            <a:r>
              <a:rPr lang="en-GB" sz="3600" b="1" cap="none" dirty="0" err="1">
                <a:latin typeface="Abadi MT Condensed Light" panose="020B0306030101010103" pitchFamily="34" charset="77"/>
              </a:rPr>
              <a:t>meestal</a:t>
            </a:r>
            <a:r>
              <a:rPr lang="en-GB" sz="3600" b="1" cap="none" dirty="0">
                <a:latin typeface="Abadi MT Condensed Light" panose="020B0306030101010103" pitchFamily="34" charset="77"/>
              </a:rPr>
              <a:t> </a:t>
            </a:r>
            <a:r>
              <a:rPr lang="en-GB" sz="3600" b="1" cap="none" dirty="0" err="1">
                <a:latin typeface="Abadi MT Condensed Light" panose="020B0306030101010103" pitchFamily="34" charset="77"/>
              </a:rPr>
              <a:t>uitgevoerd</a:t>
            </a:r>
            <a:r>
              <a:rPr lang="en-GB" sz="3600" b="1" cap="none" dirty="0">
                <a:latin typeface="Abadi MT Condensed Light" panose="020B0306030101010103" pitchFamily="34" charset="77"/>
              </a:rPr>
              <a:t> in </a:t>
            </a:r>
            <a:r>
              <a:rPr lang="en-GB" sz="3600" b="1" cap="none" dirty="0" err="1">
                <a:latin typeface="Abadi MT Condensed Light" panose="020B0306030101010103" pitchFamily="34" charset="77"/>
              </a:rPr>
              <a:t>een</a:t>
            </a:r>
            <a:r>
              <a:rPr lang="en-GB" sz="3600" b="1" cap="none" dirty="0">
                <a:latin typeface="Abadi MT Condensed Light" panose="020B0306030101010103" pitchFamily="34" charset="77"/>
              </a:rPr>
              <a:t> </a:t>
            </a:r>
            <a:r>
              <a:rPr lang="en-GB" sz="3600" b="1" cap="none" dirty="0" err="1">
                <a:latin typeface="Abadi MT Condensed Light" panose="020B0306030101010103" pitchFamily="34" charset="77"/>
              </a:rPr>
              <a:t>kleine</a:t>
            </a:r>
            <a:r>
              <a:rPr lang="en-GB" sz="3600" b="1" cap="none" dirty="0">
                <a:latin typeface="Abadi MT Condensed Light" panose="020B0306030101010103" pitchFamily="34" charset="77"/>
              </a:rPr>
              <a:t> </a:t>
            </a:r>
            <a:r>
              <a:rPr lang="en-GB" sz="3600" b="1" cap="none" dirty="0" err="1">
                <a:latin typeface="Abadi MT Condensed Light" panose="020B0306030101010103" pitchFamily="34" charset="77"/>
              </a:rPr>
              <a:t>bezetting</a:t>
            </a:r>
            <a:r>
              <a:rPr lang="en-GB" sz="3600" b="1" cap="none" dirty="0">
                <a:latin typeface="Abadi MT Condensed Light" panose="020B0306030101010103" pitchFamily="34" charset="77"/>
              </a:rPr>
              <a:t> van drums, bas, piano, </a:t>
            </a:r>
            <a:r>
              <a:rPr lang="en-GB" sz="3600" b="1" cap="none" dirty="0" err="1">
                <a:latin typeface="Abadi MT Condensed Light" panose="020B0306030101010103" pitchFamily="34" charset="77"/>
              </a:rPr>
              <a:t>saxofoon</a:t>
            </a:r>
            <a:r>
              <a:rPr lang="en-GB" sz="3600" b="1" cap="none" dirty="0">
                <a:latin typeface="Abadi MT Condensed Light" panose="020B0306030101010103" pitchFamily="34" charset="77"/>
              </a:rPr>
              <a:t> </a:t>
            </a:r>
            <a:r>
              <a:rPr lang="en-GB" sz="3600" b="1" cap="none" dirty="0" err="1">
                <a:latin typeface="Abadi MT Condensed Light" panose="020B0306030101010103" pitchFamily="34" charset="77"/>
              </a:rPr>
              <a:t>en</a:t>
            </a:r>
            <a:r>
              <a:rPr lang="en-GB" sz="3600" b="1" cap="none" dirty="0">
                <a:latin typeface="Abadi MT Condensed Light" panose="020B0306030101010103" pitchFamily="34" charset="77"/>
              </a:rPr>
              <a:t> </a:t>
            </a:r>
            <a:r>
              <a:rPr lang="en-GB" sz="3600" b="1" cap="none" dirty="0" err="1">
                <a:latin typeface="Abadi MT Condensed Light" panose="020B0306030101010103" pitchFamily="34" charset="77"/>
              </a:rPr>
              <a:t>trompet</a:t>
            </a:r>
            <a:r>
              <a:rPr lang="en-GB" sz="3600" b="1" cap="none" dirty="0">
                <a:latin typeface="Abadi MT Condensed Light" panose="020B0306030101010103" pitchFamily="34" charset="77"/>
              </a:rPr>
              <a:t>. </a:t>
            </a:r>
            <a:r>
              <a:rPr lang="en-GB" sz="3600" b="1" cap="none" dirty="0" err="1">
                <a:latin typeface="Abadi MT Condensed Light" panose="020B0306030101010103" pitchFamily="34" charset="77"/>
              </a:rPr>
              <a:t>Artiesten</a:t>
            </a:r>
            <a:r>
              <a:rPr lang="en-GB" sz="3600" b="1" cap="none" dirty="0">
                <a:latin typeface="Abadi MT Condensed Light" panose="020B0306030101010103" pitchFamily="34" charset="77"/>
              </a:rPr>
              <a:t>: </a:t>
            </a:r>
            <a:r>
              <a:rPr lang="en-GB" sz="3600" b="1" cap="none" dirty="0" err="1">
                <a:latin typeface="Abadi MT Condensed Light" panose="020B0306030101010103" pitchFamily="34" charset="77"/>
              </a:rPr>
              <a:t>o.a.</a:t>
            </a:r>
            <a:r>
              <a:rPr lang="en-GB" sz="3600" b="1" cap="none" dirty="0">
                <a:latin typeface="Abadi MT Condensed Light" panose="020B0306030101010103" pitchFamily="34" charset="77"/>
              </a:rPr>
              <a:t> Charlie Parker.</a:t>
            </a:r>
            <a:endParaRPr lang="en-NL" sz="3600" b="1" cap="none" dirty="0">
              <a:latin typeface="Abadi MT Condensed Light" panose="020B0306030101010103" pitchFamily="34" charset="77"/>
            </a:endParaRPr>
          </a:p>
        </p:txBody>
      </p:sp>
    </p:spTree>
    <p:extLst>
      <p:ext uri="{BB962C8B-B14F-4D97-AF65-F5344CB8AC3E}">
        <p14:creationId xmlns:p14="http://schemas.microsoft.com/office/powerpoint/2010/main" val="26981711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8D083-10E1-6AE1-0041-F1DE2648C7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B7ACB4-7473-D35C-93C4-630FF6D8AF75}"/>
              </a:ext>
            </a:extLst>
          </p:cNvPr>
          <p:cNvSpPr>
            <a:spLocks noGrp="1"/>
          </p:cNvSpPr>
          <p:nvPr>
            <p:ph type="title"/>
          </p:nvPr>
        </p:nvSpPr>
        <p:spPr>
          <a:xfrm>
            <a:off x="685801" y="685800"/>
            <a:ext cx="10396882" cy="4310743"/>
          </a:xfrm>
        </p:spPr>
        <p:txBody>
          <a:bodyPr/>
          <a:lstStyle/>
          <a:p>
            <a:pPr algn="ctr"/>
            <a:r>
              <a:rPr lang="nl-NL" cap="none" dirty="0"/>
              <a:t>Bebop</a:t>
            </a:r>
            <a:endParaRPr lang="en-NL" cap="none" dirty="0"/>
          </a:p>
        </p:txBody>
      </p:sp>
    </p:spTree>
    <p:extLst>
      <p:ext uri="{BB962C8B-B14F-4D97-AF65-F5344CB8AC3E}">
        <p14:creationId xmlns:p14="http://schemas.microsoft.com/office/powerpoint/2010/main" val="14712259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06079-304C-7039-2C6F-DF71DC4134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F35CAB-50AE-8808-1B53-B55DDA6A632E}"/>
              </a:ext>
            </a:extLst>
          </p:cNvPr>
          <p:cNvSpPr>
            <a:spLocks noGrp="1"/>
          </p:cNvSpPr>
          <p:nvPr>
            <p:ph type="title"/>
          </p:nvPr>
        </p:nvSpPr>
        <p:spPr>
          <a:xfrm>
            <a:off x="685801" y="685800"/>
            <a:ext cx="10396882" cy="4310743"/>
          </a:xfrm>
        </p:spPr>
        <p:txBody>
          <a:bodyPr>
            <a:normAutofit/>
          </a:bodyPr>
          <a:lstStyle/>
          <a:p>
            <a:pPr algn="ctr"/>
            <a:r>
              <a:rPr lang="en-GB" sz="3600" b="1" cap="none" dirty="0" err="1">
                <a:latin typeface="Abadi MT Condensed Light" panose="020B0306030101010103" pitchFamily="34" charset="77"/>
              </a:rPr>
              <a:t>Spannende</a:t>
            </a:r>
            <a:r>
              <a:rPr lang="en-GB" sz="3600" b="1" cap="none" dirty="0">
                <a:latin typeface="Abadi MT Condensed Light" panose="020B0306030101010103" pitchFamily="34" charset="77"/>
              </a:rPr>
              <a:t> </a:t>
            </a:r>
            <a:r>
              <a:rPr lang="en-GB" sz="3600" b="1" cap="none" dirty="0" err="1">
                <a:latin typeface="Abadi MT Condensed Light" panose="020B0306030101010103" pitchFamily="34" charset="77"/>
              </a:rPr>
              <a:t>scène</a:t>
            </a:r>
            <a:r>
              <a:rPr lang="en-GB" sz="3600" b="1" cap="none" dirty="0">
                <a:latin typeface="Abadi MT Condensed Light" panose="020B0306030101010103" pitchFamily="34" charset="77"/>
              </a:rPr>
              <a:t> in tv-</a:t>
            </a:r>
            <a:r>
              <a:rPr lang="en-GB" sz="3600" b="1" cap="none" dirty="0" err="1">
                <a:latin typeface="Abadi MT Condensed Light" panose="020B0306030101010103" pitchFamily="34" charset="77"/>
              </a:rPr>
              <a:t>serie</a:t>
            </a:r>
            <a:r>
              <a:rPr lang="en-GB" sz="3600" b="1" cap="none" dirty="0">
                <a:latin typeface="Abadi MT Condensed Light" panose="020B0306030101010103" pitchFamily="34" charset="77"/>
              </a:rPr>
              <a:t> die abrupt </a:t>
            </a:r>
            <a:r>
              <a:rPr lang="en-GB" sz="3600" b="1" cap="none" dirty="0" err="1">
                <a:latin typeface="Abadi MT Condensed Light" panose="020B0306030101010103" pitchFamily="34" charset="77"/>
              </a:rPr>
              <a:t>wordt</a:t>
            </a:r>
            <a:r>
              <a:rPr lang="en-GB" sz="3600" b="1" cap="none" dirty="0">
                <a:latin typeface="Abadi MT Condensed Light" panose="020B0306030101010103" pitchFamily="34" charset="77"/>
              </a:rPr>
              <a:t> </a:t>
            </a:r>
            <a:r>
              <a:rPr lang="en-GB" sz="3600" b="1" cap="none" dirty="0" err="1">
                <a:latin typeface="Abadi MT Condensed Light" panose="020B0306030101010103" pitchFamily="34" charset="77"/>
              </a:rPr>
              <a:t>onderbroken</a:t>
            </a:r>
            <a:r>
              <a:rPr lang="en-GB" sz="3600" b="1" cap="none" dirty="0">
                <a:latin typeface="Abadi MT Condensed Light" panose="020B0306030101010103" pitchFamily="34" charset="77"/>
              </a:rPr>
              <a:t>, </a:t>
            </a:r>
            <a:r>
              <a:rPr lang="en-GB" sz="3600" b="1" cap="none" dirty="0" err="1">
                <a:latin typeface="Abadi MT Condensed Light" panose="020B0306030101010103" pitchFamily="34" charset="77"/>
              </a:rPr>
              <a:t>waardoor</a:t>
            </a:r>
            <a:r>
              <a:rPr lang="en-GB" sz="3600" b="1" cap="none" dirty="0">
                <a:latin typeface="Abadi MT Condensed Light" panose="020B0306030101010103" pitchFamily="34" charset="77"/>
              </a:rPr>
              <a:t> de </a:t>
            </a:r>
            <a:r>
              <a:rPr lang="en-GB" sz="3600" b="1" cap="none" dirty="0" err="1">
                <a:latin typeface="Abadi MT Condensed Light" panose="020B0306030101010103" pitchFamily="34" charset="77"/>
              </a:rPr>
              <a:t>kijkers</a:t>
            </a:r>
            <a:r>
              <a:rPr lang="en-GB" sz="3600" b="1" cap="none" dirty="0">
                <a:latin typeface="Abadi MT Condensed Light" panose="020B0306030101010103" pitchFamily="34" charset="77"/>
              </a:rPr>
              <a:t> de </a:t>
            </a:r>
            <a:r>
              <a:rPr lang="en-GB" sz="3600" b="1" cap="none" dirty="0" err="1">
                <a:latin typeface="Abadi MT Condensed Light" panose="020B0306030101010103" pitchFamily="34" charset="77"/>
              </a:rPr>
              <a:t>verdere</a:t>
            </a:r>
            <a:r>
              <a:rPr lang="en-GB" sz="3600" b="1" cap="none" dirty="0">
                <a:latin typeface="Abadi MT Condensed Light" panose="020B0306030101010103" pitchFamily="34" charset="77"/>
              </a:rPr>
              <a:t> </a:t>
            </a:r>
            <a:r>
              <a:rPr lang="en-GB" sz="3600" b="1" cap="none" dirty="0" err="1">
                <a:latin typeface="Abadi MT Condensed Light" panose="020B0306030101010103" pitchFamily="34" charset="77"/>
              </a:rPr>
              <a:t>ontwikkelingen</a:t>
            </a:r>
            <a:r>
              <a:rPr lang="en-GB" sz="3600" b="1" cap="none" dirty="0">
                <a:latin typeface="Abadi MT Condensed Light" panose="020B0306030101010103" pitchFamily="34" charset="77"/>
              </a:rPr>
              <a:t> -- </a:t>
            </a:r>
            <a:r>
              <a:rPr lang="en-GB" sz="3600" b="1" cap="none" dirty="0" err="1">
                <a:latin typeface="Abadi MT Condensed Light" panose="020B0306030101010103" pitchFamily="34" charset="77"/>
              </a:rPr>
              <a:t>na</a:t>
            </a:r>
            <a:r>
              <a:rPr lang="en-GB" sz="3600" b="1" cap="none" dirty="0">
                <a:latin typeface="Abadi MT Condensed Light" panose="020B0306030101010103" pitchFamily="34" charset="77"/>
              </a:rPr>
              <a:t> het </a:t>
            </a:r>
            <a:r>
              <a:rPr lang="en-GB" sz="3600" b="1" cap="none" dirty="0" err="1">
                <a:latin typeface="Abadi MT Condensed Light" panose="020B0306030101010103" pitchFamily="34" charset="77"/>
              </a:rPr>
              <a:t>reclameblok</a:t>
            </a:r>
            <a:r>
              <a:rPr lang="en-GB" sz="3600" b="1" cap="none" dirty="0">
                <a:latin typeface="Abadi MT Condensed Light" panose="020B0306030101010103" pitchFamily="34" charset="77"/>
              </a:rPr>
              <a:t> of in de </a:t>
            </a:r>
            <a:r>
              <a:rPr lang="en-GB" sz="3600" b="1" cap="none" dirty="0" err="1">
                <a:latin typeface="Abadi MT Condensed Light" panose="020B0306030101010103" pitchFamily="34" charset="77"/>
              </a:rPr>
              <a:t>volgende</a:t>
            </a:r>
            <a:r>
              <a:rPr lang="en-GB" sz="3600" b="1" cap="none" dirty="0">
                <a:latin typeface="Abadi MT Condensed Light" panose="020B0306030101010103" pitchFamily="34" charset="77"/>
              </a:rPr>
              <a:t> </a:t>
            </a:r>
            <a:r>
              <a:rPr lang="en-GB" sz="3600" b="1" cap="none" dirty="0" err="1">
                <a:latin typeface="Abadi MT Condensed Light" panose="020B0306030101010103" pitchFamily="34" charset="77"/>
              </a:rPr>
              <a:t>aflevering</a:t>
            </a:r>
            <a:r>
              <a:rPr lang="en-GB" sz="3600" b="1" cap="none" dirty="0">
                <a:latin typeface="Abadi MT Condensed Light" panose="020B0306030101010103" pitchFamily="34" charset="77"/>
              </a:rPr>
              <a:t> -- </a:t>
            </a:r>
            <a:r>
              <a:rPr lang="en-GB" sz="3600" b="1" cap="none" dirty="0" err="1">
                <a:latin typeface="Abadi MT Condensed Light" panose="020B0306030101010103" pitchFamily="34" charset="77"/>
              </a:rPr>
              <a:t>ook</a:t>
            </a:r>
            <a:r>
              <a:rPr lang="en-GB" sz="3600" b="1" cap="none" dirty="0">
                <a:latin typeface="Abadi MT Condensed Light" panose="020B0306030101010103" pitchFamily="34" charset="77"/>
              </a:rPr>
              <a:t> </a:t>
            </a:r>
            <a:r>
              <a:rPr lang="en-GB" sz="3600" b="1" cap="none" dirty="0" err="1">
                <a:latin typeface="Abadi MT Condensed Light" panose="020B0306030101010103" pitchFamily="34" charset="77"/>
              </a:rPr>
              <a:t>willen</a:t>
            </a:r>
            <a:r>
              <a:rPr lang="en-GB" sz="3600" b="1" cap="none" dirty="0">
                <a:latin typeface="Abadi MT Condensed Light" panose="020B0306030101010103" pitchFamily="34" charset="77"/>
              </a:rPr>
              <a:t> </a:t>
            </a:r>
            <a:r>
              <a:rPr lang="en-GB" sz="3600" b="1" cap="none" dirty="0" err="1">
                <a:latin typeface="Abadi MT Condensed Light" panose="020B0306030101010103" pitchFamily="34" charset="77"/>
              </a:rPr>
              <a:t>bekijken</a:t>
            </a:r>
            <a:r>
              <a:rPr lang="en-GB" sz="3600" b="1" cap="none" dirty="0">
                <a:latin typeface="Abadi MT Condensed Light" panose="020B0306030101010103" pitchFamily="34" charset="77"/>
              </a:rPr>
              <a:t>.</a:t>
            </a:r>
            <a:endParaRPr lang="en-NL" sz="3600" b="1" cap="none" dirty="0">
              <a:latin typeface="Abadi MT Condensed Light" panose="020B0306030101010103" pitchFamily="34" charset="77"/>
            </a:endParaRPr>
          </a:p>
        </p:txBody>
      </p:sp>
    </p:spTree>
    <p:extLst>
      <p:ext uri="{BB962C8B-B14F-4D97-AF65-F5344CB8AC3E}">
        <p14:creationId xmlns:p14="http://schemas.microsoft.com/office/powerpoint/2010/main" val="22012644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26480-E03D-6854-839A-AF03B01538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F4CB92-E658-B209-0632-C189008FE7F0}"/>
              </a:ext>
            </a:extLst>
          </p:cNvPr>
          <p:cNvSpPr>
            <a:spLocks noGrp="1"/>
          </p:cNvSpPr>
          <p:nvPr>
            <p:ph type="title"/>
          </p:nvPr>
        </p:nvSpPr>
        <p:spPr>
          <a:xfrm>
            <a:off x="685801" y="685800"/>
            <a:ext cx="10396882" cy="4310743"/>
          </a:xfrm>
        </p:spPr>
        <p:txBody>
          <a:bodyPr/>
          <a:lstStyle/>
          <a:p>
            <a:pPr algn="ctr"/>
            <a:r>
              <a:rPr lang="nl-NL" cap="none" dirty="0"/>
              <a:t>Cliffhanger</a:t>
            </a:r>
            <a:endParaRPr lang="en-NL" cap="none" dirty="0"/>
          </a:p>
        </p:txBody>
      </p:sp>
    </p:spTree>
    <p:extLst>
      <p:ext uri="{BB962C8B-B14F-4D97-AF65-F5344CB8AC3E}">
        <p14:creationId xmlns:p14="http://schemas.microsoft.com/office/powerpoint/2010/main" val="34938862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741AE-A9BD-CBA9-2FCE-6D6E241987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206EDA-4AC3-3A56-5852-0C3985C51C69}"/>
              </a:ext>
            </a:extLst>
          </p:cNvPr>
          <p:cNvSpPr>
            <a:spLocks noGrp="1"/>
          </p:cNvSpPr>
          <p:nvPr>
            <p:ph type="title"/>
          </p:nvPr>
        </p:nvSpPr>
        <p:spPr>
          <a:xfrm>
            <a:off x="685801" y="685800"/>
            <a:ext cx="10396882" cy="4310743"/>
          </a:xfrm>
        </p:spPr>
        <p:txBody>
          <a:bodyPr>
            <a:normAutofit/>
          </a:bodyPr>
          <a:lstStyle/>
          <a:p>
            <a:pPr algn="ctr"/>
            <a:r>
              <a:rPr lang="en-GB" sz="3600" b="1" cap="none" dirty="0" err="1">
                <a:latin typeface="Abadi MT Condensed Light" panose="020B0306030101010103" pitchFamily="34" charset="77"/>
              </a:rPr>
              <a:t>Duister</a:t>
            </a:r>
            <a:r>
              <a:rPr lang="en-GB" sz="3600" b="1" cap="none" dirty="0">
                <a:latin typeface="Abadi MT Condensed Light" panose="020B0306030101010103" pitchFamily="34" charset="77"/>
              </a:rPr>
              <a:t> </a:t>
            </a:r>
            <a:r>
              <a:rPr lang="en-GB" sz="3600" b="1" cap="none" dirty="0" err="1">
                <a:latin typeface="Abadi MT Condensed Light" panose="020B0306030101010103" pitchFamily="34" charset="77"/>
              </a:rPr>
              <a:t>misdaadverhaal</a:t>
            </a:r>
            <a:r>
              <a:rPr lang="en-GB" sz="3600" b="1" cap="none" dirty="0">
                <a:latin typeface="Abadi MT Condensed Light" panose="020B0306030101010103" pitchFamily="34" charset="77"/>
              </a:rPr>
              <a:t>. Genre </a:t>
            </a:r>
            <a:r>
              <a:rPr lang="en-GB" sz="3600" b="1" cap="none" dirty="0" err="1">
                <a:latin typeface="Abadi MT Condensed Light" panose="020B0306030101010103" pitchFamily="34" charset="77"/>
              </a:rPr>
              <a:t>uit</a:t>
            </a:r>
            <a:r>
              <a:rPr lang="en-GB" sz="3600" b="1" cap="none" dirty="0">
                <a:latin typeface="Abadi MT Condensed Light" panose="020B0306030101010103" pitchFamily="34" charset="77"/>
              </a:rPr>
              <a:t> de </a:t>
            </a:r>
            <a:r>
              <a:rPr lang="en-GB" sz="3600" b="1" cap="none" dirty="0" err="1">
                <a:latin typeface="Abadi MT Condensed Light" panose="020B0306030101010103" pitchFamily="34" charset="77"/>
              </a:rPr>
              <a:t>klassieke</a:t>
            </a:r>
            <a:r>
              <a:rPr lang="en-GB" sz="3600" b="1" cap="none" dirty="0">
                <a:latin typeface="Abadi MT Condensed Light" panose="020B0306030101010103" pitchFamily="34" charset="77"/>
              </a:rPr>
              <a:t> </a:t>
            </a:r>
            <a:r>
              <a:rPr lang="en-GB" sz="3600" b="1" cap="none" dirty="0" err="1">
                <a:latin typeface="Abadi MT Condensed Light" panose="020B0306030101010103" pitchFamily="34" charset="77"/>
              </a:rPr>
              <a:t>periode</a:t>
            </a:r>
            <a:r>
              <a:rPr lang="en-GB" sz="3600" b="1" cap="none" dirty="0">
                <a:latin typeface="Abadi MT Condensed Light" panose="020B0306030101010103" pitchFamily="34" charset="77"/>
              </a:rPr>
              <a:t> van de </a:t>
            </a:r>
            <a:r>
              <a:rPr lang="en-GB" sz="3600" b="1" cap="none" dirty="0" err="1">
                <a:latin typeface="Abadi MT Condensed Light" panose="020B0306030101010103" pitchFamily="34" charset="77"/>
              </a:rPr>
              <a:t>Hollywoodfilm</a:t>
            </a:r>
            <a:r>
              <a:rPr lang="en-GB" sz="3600" b="1" cap="none" dirty="0">
                <a:latin typeface="Abadi MT Condensed Light" panose="020B0306030101010103" pitchFamily="34" charset="77"/>
              </a:rPr>
              <a:t>.</a:t>
            </a:r>
            <a:endParaRPr lang="en-NL" sz="3600" b="1" cap="none" dirty="0">
              <a:latin typeface="Abadi MT Condensed Light" panose="020B0306030101010103" pitchFamily="34" charset="77"/>
            </a:endParaRPr>
          </a:p>
        </p:txBody>
      </p:sp>
    </p:spTree>
    <p:extLst>
      <p:ext uri="{BB962C8B-B14F-4D97-AF65-F5344CB8AC3E}">
        <p14:creationId xmlns:p14="http://schemas.microsoft.com/office/powerpoint/2010/main" val="15527325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BF6A6-3D69-AB53-1C31-7A3DFA2D83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E1BD65-BF50-3961-2BB5-AF845A16E549}"/>
              </a:ext>
            </a:extLst>
          </p:cNvPr>
          <p:cNvSpPr>
            <a:spLocks noGrp="1"/>
          </p:cNvSpPr>
          <p:nvPr>
            <p:ph type="title"/>
          </p:nvPr>
        </p:nvSpPr>
        <p:spPr>
          <a:xfrm>
            <a:off x="685801" y="685800"/>
            <a:ext cx="10396882" cy="4310743"/>
          </a:xfrm>
        </p:spPr>
        <p:txBody>
          <a:bodyPr/>
          <a:lstStyle/>
          <a:p>
            <a:pPr algn="ctr"/>
            <a:r>
              <a:rPr lang="nl-NL" cap="none" dirty="0"/>
              <a:t>Film </a:t>
            </a:r>
            <a:r>
              <a:rPr lang="nl-NL" cap="none" dirty="0" err="1"/>
              <a:t>Noir</a:t>
            </a:r>
            <a:endParaRPr lang="en-NL" cap="none" dirty="0"/>
          </a:p>
        </p:txBody>
      </p:sp>
    </p:spTree>
    <p:extLst>
      <p:ext uri="{BB962C8B-B14F-4D97-AF65-F5344CB8AC3E}">
        <p14:creationId xmlns:p14="http://schemas.microsoft.com/office/powerpoint/2010/main" val="10202070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76FDF-1589-415B-F0E3-BCBBF1D3BF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E64848-918D-84E6-2F07-0EA67AA412D8}"/>
              </a:ext>
            </a:extLst>
          </p:cNvPr>
          <p:cNvSpPr>
            <a:spLocks noGrp="1"/>
          </p:cNvSpPr>
          <p:nvPr>
            <p:ph type="title"/>
          </p:nvPr>
        </p:nvSpPr>
        <p:spPr>
          <a:xfrm>
            <a:off x="685801" y="685800"/>
            <a:ext cx="10396882" cy="4310743"/>
          </a:xfrm>
        </p:spPr>
        <p:txBody>
          <a:bodyPr>
            <a:normAutofit/>
          </a:bodyPr>
          <a:lstStyle/>
          <a:p>
            <a:pPr algn="ctr"/>
            <a:r>
              <a:rPr lang="en-GB" sz="3600" b="1" cap="none" dirty="0" err="1">
                <a:latin typeface="Abadi MT Condensed Light" panose="020B0306030101010103" pitchFamily="34" charset="77"/>
              </a:rPr>
              <a:t>Acteertechniek</a:t>
            </a:r>
            <a:r>
              <a:rPr lang="en-GB" sz="3600" b="1" cap="none" dirty="0">
                <a:latin typeface="Abadi MT Condensed Light" panose="020B0306030101010103" pitchFamily="34" charset="77"/>
              </a:rPr>
              <a:t> </a:t>
            </a:r>
            <a:r>
              <a:rPr lang="en-GB" sz="3600" b="1" cap="none" dirty="0" err="1">
                <a:latin typeface="Abadi MT Condensed Light" panose="020B0306030101010103" pitchFamily="34" charset="77"/>
              </a:rPr>
              <a:t>waarbij</a:t>
            </a:r>
            <a:r>
              <a:rPr lang="en-GB" sz="3600" b="1" cap="none" dirty="0">
                <a:latin typeface="Abadi MT Condensed Light" panose="020B0306030101010103" pitchFamily="34" charset="77"/>
              </a:rPr>
              <a:t> de </a:t>
            </a:r>
            <a:r>
              <a:rPr lang="en-GB" sz="3600" b="1" cap="none" dirty="0" err="1">
                <a:latin typeface="Abadi MT Condensed Light" panose="020B0306030101010103" pitchFamily="34" charset="77"/>
              </a:rPr>
              <a:t>acteur</a:t>
            </a:r>
            <a:r>
              <a:rPr lang="en-GB" sz="3600" b="1" cap="none" dirty="0">
                <a:latin typeface="Abadi MT Condensed Light" panose="020B0306030101010103" pitchFamily="34" charset="77"/>
              </a:rPr>
              <a:t> </a:t>
            </a:r>
            <a:r>
              <a:rPr lang="en-GB" sz="3600" b="1" cap="none" dirty="0" err="1">
                <a:latin typeface="Abadi MT Condensed Light" panose="020B0306030101010103" pitchFamily="34" charset="77"/>
              </a:rPr>
              <a:t>zich</a:t>
            </a:r>
            <a:r>
              <a:rPr lang="en-GB" sz="3600" b="1" cap="none" dirty="0">
                <a:latin typeface="Abadi MT Condensed Light" panose="020B0306030101010103" pitchFamily="34" charset="77"/>
              </a:rPr>
              <a:t> </a:t>
            </a:r>
            <a:r>
              <a:rPr lang="en-GB" sz="3600" b="1" cap="none" dirty="0" err="1">
                <a:latin typeface="Abadi MT Condensed Light" panose="020B0306030101010103" pitchFamily="34" charset="77"/>
              </a:rPr>
              <a:t>volledig</a:t>
            </a:r>
            <a:r>
              <a:rPr lang="en-GB" sz="3600" b="1" cap="none" dirty="0">
                <a:latin typeface="Abadi MT Condensed Light" panose="020B0306030101010103" pitchFamily="34" charset="77"/>
              </a:rPr>
              <a:t> </a:t>
            </a:r>
            <a:r>
              <a:rPr lang="en-GB" sz="3600" b="1" cap="none" dirty="0" err="1">
                <a:latin typeface="Abadi MT Condensed Light" panose="020B0306030101010103" pitchFamily="34" charset="77"/>
              </a:rPr>
              <a:t>probeert</a:t>
            </a:r>
            <a:r>
              <a:rPr lang="en-GB" sz="3600" b="1" cap="none" dirty="0">
                <a:latin typeface="Abadi MT Condensed Light" panose="020B0306030101010103" pitchFamily="34" charset="77"/>
              </a:rPr>
              <a:t> in </a:t>
            </a:r>
            <a:r>
              <a:rPr lang="en-GB" sz="3600" b="1" cap="none" dirty="0" err="1">
                <a:latin typeface="Abadi MT Condensed Light" panose="020B0306030101010103" pitchFamily="34" charset="77"/>
              </a:rPr>
              <a:t>te</a:t>
            </a:r>
            <a:r>
              <a:rPr lang="en-GB" sz="3600" b="1" cap="none" dirty="0">
                <a:latin typeface="Abadi MT Condensed Light" panose="020B0306030101010103" pitchFamily="34" charset="77"/>
              </a:rPr>
              <a:t> </a:t>
            </a:r>
            <a:r>
              <a:rPr lang="en-GB" sz="3600" b="1" cap="none" dirty="0" err="1">
                <a:latin typeface="Abadi MT Condensed Light" panose="020B0306030101010103" pitchFamily="34" charset="77"/>
              </a:rPr>
              <a:t>leven</a:t>
            </a:r>
            <a:r>
              <a:rPr lang="en-GB" sz="3600" b="1" cap="none" dirty="0">
                <a:latin typeface="Abadi MT Condensed Light" panose="020B0306030101010103" pitchFamily="34" charset="77"/>
              </a:rPr>
              <a:t> in het personage. De </a:t>
            </a:r>
            <a:r>
              <a:rPr lang="en-GB" sz="3600" b="1" cap="none" dirty="0" err="1">
                <a:latin typeface="Abadi MT Condensed Light" panose="020B0306030101010103" pitchFamily="34" charset="77"/>
              </a:rPr>
              <a:t>acteur</a:t>
            </a:r>
            <a:r>
              <a:rPr lang="en-GB" sz="3600" b="1" cap="none" dirty="0">
                <a:latin typeface="Abadi MT Condensed Light" panose="020B0306030101010103" pitchFamily="34" charset="77"/>
              </a:rPr>
              <a:t> </a:t>
            </a:r>
            <a:r>
              <a:rPr lang="en-GB" sz="3600" b="1" cap="none" dirty="0" err="1">
                <a:latin typeface="Abadi MT Condensed Light" panose="020B0306030101010103" pitchFamily="34" charset="77"/>
              </a:rPr>
              <a:t>maakt</a:t>
            </a:r>
            <a:r>
              <a:rPr lang="en-GB" sz="3600" b="1" cap="none" dirty="0">
                <a:latin typeface="Abadi MT Condensed Light" panose="020B0306030101010103" pitchFamily="34" charset="77"/>
              </a:rPr>
              <a:t> </a:t>
            </a:r>
            <a:r>
              <a:rPr lang="en-GB" sz="3600" b="1" cap="none" dirty="0" err="1">
                <a:latin typeface="Abadi MT Condensed Light" panose="020B0306030101010103" pitchFamily="34" charset="77"/>
              </a:rPr>
              <a:t>gebruik</a:t>
            </a:r>
            <a:r>
              <a:rPr lang="en-GB" sz="3600" b="1" cap="none" dirty="0">
                <a:latin typeface="Abadi MT Condensed Light" panose="020B0306030101010103" pitchFamily="34" charset="77"/>
              </a:rPr>
              <a:t> van </a:t>
            </a:r>
            <a:r>
              <a:rPr lang="en-GB" sz="3600" b="1" cap="none" dirty="0" err="1">
                <a:latin typeface="Abadi MT Condensed Light" panose="020B0306030101010103" pitchFamily="34" charset="77"/>
              </a:rPr>
              <a:t>zijn</a:t>
            </a:r>
            <a:r>
              <a:rPr lang="en-GB" sz="3600" b="1" cap="none" dirty="0">
                <a:latin typeface="Abadi MT Condensed Light" panose="020B0306030101010103" pitchFamily="34" charset="77"/>
              </a:rPr>
              <a:t> eigen </a:t>
            </a:r>
            <a:r>
              <a:rPr lang="en-GB" sz="3600" b="1" cap="none" dirty="0" err="1">
                <a:latin typeface="Abadi MT Condensed Light" panose="020B0306030101010103" pitchFamily="34" charset="77"/>
              </a:rPr>
              <a:t>emoties</a:t>
            </a:r>
            <a:r>
              <a:rPr lang="en-GB" sz="3600" b="1" cap="none" dirty="0">
                <a:latin typeface="Abadi MT Condensed Light" panose="020B0306030101010103" pitchFamily="34" charset="77"/>
              </a:rPr>
              <a:t> </a:t>
            </a:r>
            <a:r>
              <a:rPr lang="en-GB" sz="3600" b="1" cap="none" dirty="0" err="1">
                <a:latin typeface="Abadi MT Condensed Light" panose="020B0306030101010103" pitchFamily="34" charset="77"/>
              </a:rPr>
              <a:t>en</a:t>
            </a:r>
            <a:r>
              <a:rPr lang="en-GB" sz="3600" b="1" cap="none" dirty="0">
                <a:latin typeface="Abadi MT Condensed Light" panose="020B0306030101010103" pitchFamily="34" charset="77"/>
              </a:rPr>
              <a:t> </a:t>
            </a:r>
            <a:r>
              <a:rPr lang="en-GB" sz="3600" b="1" cap="none" dirty="0" err="1">
                <a:latin typeface="Abadi MT Condensed Light" panose="020B0306030101010103" pitchFamily="34" charset="77"/>
              </a:rPr>
              <a:t>ervaringen</a:t>
            </a:r>
            <a:r>
              <a:rPr lang="en-GB" sz="3600" b="1" cap="none" dirty="0">
                <a:latin typeface="Abadi MT Condensed Light" panose="020B0306030101010103" pitchFamily="34" charset="77"/>
              </a:rPr>
              <a:t> om de </a:t>
            </a:r>
            <a:r>
              <a:rPr lang="en-GB" sz="3600" b="1" cap="none" dirty="0" err="1">
                <a:latin typeface="Abadi MT Condensed Light" panose="020B0306030101010103" pitchFamily="34" charset="77"/>
              </a:rPr>
              <a:t>uitvoering</a:t>
            </a:r>
            <a:r>
              <a:rPr lang="en-GB" sz="3600" b="1" cap="none" dirty="0">
                <a:latin typeface="Abadi MT Condensed Light" panose="020B0306030101010103" pitchFamily="34" charset="77"/>
              </a:rPr>
              <a:t> zo </a:t>
            </a:r>
            <a:r>
              <a:rPr lang="en-GB" sz="3600" b="1" cap="none" dirty="0" err="1">
                <a:latin typeface="Abadi MT Condensed Light" panose="020B0306030101010103" pitchFamily="34" charset="77"/>
              </a:rPr>
              <a:t>levensecht</a:t>
            </a:r>
            <a:r>
              <a:rPr lang="en-GB" sz="3600" b="1" cap="none" dirty="0">
                <a:latin typeface="Abadi MT Condensed Light" panose="020B0306030101010103" pitchFamily="34" charset="77"/>
              </a:rPr>
              <a:t> </a:t>
            </a:r>
            <a:r>
              <a:rPr lang="en-GB" sz="3600" b="1" cap="none" dirty="0" err="1">
                <a:latin typeface="Abadi MT Condensed Light" panose="020B0306030101010103" pitchFamily="34" charset="77"/>
              </a:rPr>
              <a:t>mogelijk</a:t>
            </a:r>
            <a:r>
              <a:rPr lang="en-GB" sz="3600" b="1" cap="none" dirty="0">
                <a:latin typeface="Abadi MT Condensed Light" panose="020B0306030101010103" pitchFamily="34" charset="77"/>
              </a:rPr>
              <a:t> </a:t>
            </a:r>
            <a:r>
              <a:rPr lang="en-GB" sz="3600" b="1" cap="none" dirty="0" err="1">
                <a:latin typeface="Abadi MT Condensed Light" panose="020B0306030101010103" pitchFamily="34" charset="77"/>
              </a:rPr>
              <a:t>te</a:t>
            </a:r>
            <a:r>
              <a:rPr lang="en-GB" sz="3600" b="1" cap="none" dirty="0">
                <a:latin typeface="Abadi MT Condensed Light" panose="020B0306030101010103" pitchFamily="34" charset="77"/>
              </a:rPr>
              <a:t> laten </a:t>
            </a:r>
            <a:r>
              <a:rPr lang="en-GB" sz="3600" b="1" cap="none" dirty="0" err="1">
                <a:latin typeface="Abadi MT Condensed Light" panose="020B0306030101010103" pitchFamily="34" charset="77"/>
              </a:rPr>
              <a:t>zijn</a:t>
            </a:r>
            <a:r>
              <a:rPr lang="en-GB" sz="3600" b="1" cap="none" dirty="0">
                <a:latin typeface="Abadi MT Condensed Light" panose="020B0306030101010103" pitchFamily="34" charset="77"/>
              </a:rPr>
              <a:t>.</a:t>
            </a:r>
            <a:endParaRPr lang="en-NL" sz="3600" b="1" cap="none" dirty="0">
              <a:latin typeface="Abadi MT Condensed Light" panose="020B0306030101010103" pitchFamily="34" charset="77"/>
            </a:endParaRPr>
          </a:p>
        </p:txBody>
      </p:sp>
    </p:spTree>
    <p:extLst>
      <p:ext uri="{BB962C8B-B14F-4D97-AF65-F5344CB8AC3E}">
        <p14:creationId xmlns:p14="http://schemas.microsoft.com/office/powerpoint/2010/main" val="28912789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82439-E804-D679-E5B9-4CB16F99EE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D50950-0976-726A-6C46-A557F3DBD156}"/>
              </a:ext>
            </a:extLst>
          </p:cNvPr>
          <p:cNvSpPr>
            <a:spLocks noGrp="1"/>
          </p:cNvSpPr>
          <p:nvPr>
            <p:ph type="title"/>
          </p:nvPr>
        </p:nvSpPr>
        <p:spPr>
          <a:xfrm>
            <a:off x="685801" y="685800"/>
            <a:ext cx="10396882" cy="4310743"/>
          </a:xfrm>
        </p:spPr>
        <p:txBody>
          <a:bodyPr/>
          <a:lstStyle/>
          <a:p>
            <a:pPr algn="ctr"/>
            <a:r>
              <a:rPr lang="nl-NL" cap="none" dirty="0"/>
              <a:t>Method </a:t>
            </a:r>
            <a:r>
              <a:rPr lang="nl-NL" cap="none" dirty="0" err="1"/>
              <a:t>Acting</a:t>
            </a:r>
            <a:endParaRPr lang="en-NL" cap="none" dirty="0"/>
          </a:p>
        </p:txBody>
      </p:sp>
    </p:spTree>
    <p:extLst>
      <p:ext uri="{BB962C8B-B14F-4D97-AF65-F5344CB8AC3E}">
        <p14:creationId xmlns:p14="http://schemas.microsoft.com/office/powerpoint/2010/main" val="4570246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C824F-AC05-4961-53D7-836D3154C5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761278-FDF6-A909-EBB1-1A4DB982B300}"/>
              </a:ext>
            </a:extLst>
          </p:cNvPr>
          <p:cNvSpPr>
            <a:spLocks noGrp="1"/>
          </p:cNvSpPr>
          <p:nvPr>
            <p:ph type="title"/>
          </p:nvPr>
        </p:nvSpPr>
        <p:spPr>
          <a:xfrm>
            <a:off x="685801" y="685800"/>
            <a:ext cx="10396882" cy="4310743"/>
          </a:xfrm>
        </p:spPr>
        <p:txBody>
          <a:bodyPr>
            <a:normAutofit/>
          </a:bodyPr>
          <a:lstStyle/>
          <a:p>
            <a:pPr algn="ctr"/>
            <a:r>
              <a:rPr lang="en-GB" sz="3600" b="1" cap="none" dirty="0" err="1">
                <a:latin typeface="Abadi MT Condensed Light" panose="020B0306030101010103" pitchFamily="34" charset="77"/>
              </a:rPr>
              <a:t>Muzikaal</a:t>
            </a:r>
            <a:r>
              <a:rPr lang="en-GB" sz="3600" b="1" cap="none" dirty="0">
                <a:latin typeface="Abadi MT Condensed Light" panose="020B0306030101010103" pitchFamily="34" charset="77"/>
              </a:rPr>
              <a:t> </a:t>
            </a:r>
            <a:r>
              <a:rPr lang="en-GB" sz="3600" b="1" cap="none" dirty="0" err="1">
                <a:latin typeface="Abadi MT Condensed Light" panose="020B0306030101010103" pitchFamily="34" charset="77"/>
              </a:rPr>
              <a:t>theaterspektakel</a:t>
            </a:r>
            <a:r>
              <a:rPr lang="en-GB" sz="3600" b="1" cap="none" dirty="0">
                <a:latin typeface="Abadi MT Condensed Light" panose="020B0306030101010103" pitchFamily="34" charset="77"/>
              </a:rPr>
              <a:t> </a:t>
            </a:r>
            <a:r>
              <a:rPr lang="en-GB" sz="3600" b="1" cap="none" dirty="0" err="1">
                <a:latin typeface="Abadi MT Condensed Light" panose="020B0306030101010103" pitchFamily="34" charset="77"/>
              </a:rPr>
              <a:t>voor</a:t>
            </a:r>
            <a:r>
              <a:rPr lang="en-GB" sz="3600" b="1" cap="none" dirty="0">
                <a:latin typeface="Abadi MT Condensed Light" panose="020B0306030101010103" pitchFamily="34" charset="77"/>
              </a:rPr>
              <a:t> </a:t>
            </a:r>
            <a:r>
              <a:rPr lang="en-GB" sz="3600" b="1" cap="none" dirty="0" err="1">
                <a:latin typeface="Abadi MT Condensed Light" panose="020B0306030101010103" pitchFamily="34" charset="77"/>
              </a:rPr>
              <a:t>een</a:t>
            </a:r>
            <a:r>
              <a:rPr lang="en-GB" sz="3600" b="1" cap="none" dirty="0">
                <a:latin typeface="Abadi MT Condensed Light" panose="020B0306030101010103" pitchFamily="34" charset="77"/>
              </a:rPr>
              <a:t> </a:t>
            </a:r>
            <a:r>
              <a:rPr lang="en-GB" sz="3600" b="1" cap="none" dirty="0" err="1">
                <a:latin typeface="Abadi MT Condensed Light" panose="020B0306030101010103" pitchFamily="34" charset="77"/>
              </a:rPr>
              <a:t>groot</a:t>
            </a:r>
            <a:r>
              <a:rPr lang="en-GB" sz="3600" b="1" cap="none" dirty="0">
                <a:latin typeface="Abadi MT Condensed Light" panose="020B0306030101010103" pitchFamily="34" charset="77"/>
              </a:rPr>
              <a:t> </a:t>
            </a:r>
            <a:r>
              <a:rPr lang="en-GB" sz="3600" b="1" cap="none" dirty="0" err="1">
                <a:latin typeface="Abadi MT Condensed Light" panose="020B0306030101010103" pitchFamily="34" charset="77"/>
              </a:rPr>
              <a:t>publiek</a:t>
            </a:r>
            <a:r>
              <a:rPr lang="en-GB" sz="3600" b="1" cap="none" dirty="0">
                <a:latin typeface="Abadi MT Condensed Light" panose="020B0306030101010103" pitchFamily="34" charset="77"/>
              </a:rPr>
              <a:t> </a:t>
            </a:r>
            <a:r>
              <a:rPr lang="en-GB" sz="3600" b="1" cap="none" dirty="0" err="1">
                <a:latin typeface="Abadi MT Condensed Light" panose="020B0306030101010103" pitchFamily="34" charset="77"/>
              </a:rPr>
              <a:t>waarin</a:t>
            </a:r>
            <a:r>
              <a:rPr lang="en-GB" sz="3600" b="1" cap="none" dirty="0">
                <a:latin typeface="Abadi MT Condensed Light" panose="020B0306030101010103" pitchFamily="34" charset="77"/>
              </a:rPr>
              <a:t> </a:t>
            </a:r>
            <a:r>
              <a:rPr lang="en-GB" sz="3600" b="1" cap="none" dirty="0" err="1">
                <a:latin typeface="Abadi MT Condensed Light" panose="020B0306030101010103" pitchFamily="34" charset="77"/>
              </a:rPr>
              <a:t>zang</a:t>
            </a:r>
            <a:r>
              <a:rPr lang="en-GB" sz="3600" b="1" cap="none" dirty="0">
                <a:latin typeface="Abadi MT Condensed Light" panose="020B0306030101010103" pitchFamily="34" charset="77"/>
              </a:rPr>
              <a:t>, </a:t>
            </a:r>
            <a:r>
              <a:rPr lang="en-GB" sz="3600" b="1" cap="none" dirty="0" err="1">
                <a:latin typeface="Abadi MT Condensed Light" panose="020B0306030101010103" pitchFamily="34" charset="77"/>
              </a:rPr>
              <a:t>muziek</a:t>
            </a:r>
            <a:r>
              <a:rPr lang="en-GB" sz="3600" b="1" cap="none" dirty="0">
                <a:latin typeface="Abadi MT Condensed Light" panose="020B0306030101010103" pitchFamily="34" charset="77"/>
              </a:rPr>
              <a:t>, dans </a:t>
            </a:r>
            <a:r>
              <a:rPr lang="en-GB" sz="3600" b="1" cap="none" dirty="0" err="1">
                <a:latin typeface="Abadi MT Condensed Light" panose="020B0306030101010103" pitchFamily="34" charset="77"/>
              </a:rPr>
              <a:t>en</a:t>
            </a:r>
            <a:r>
              <a:rPr lang="en-GB" sz="3600" b="1" cap="none" dirty="0">
                <a:latin typeface="Abadi MT Condensed Light" panose="020B0306030101010103" pitchFamily="34" charset="77"/>
              </a:rPr>
              <a:t> </a:t>
            </a:r>
            <a:r>
              <a:rPr lang="en-GB" sz="3600" b="1" cap="none" dirty="0" err="1">
                <a:latin typeface="Abadi MT Condensed Light" panose="020B0306030101010103" pitchFamily="34" charset="77"/>
              </a:rPr>
              <a:t>toneelspel</a:t>
            </a:r>
            <a:r>
              <a:rPr lang="en-GB" sz="3600" b="1" cap="none" dirty="0">
                <a:latin typeface="Abadi MT Condensed Light" panose="020B0306030101010103" pitchFamily="34" charset="77"/>
              </a:rPr>
              <a:t> </a:t>
            </a:r>
            <a:r>
              <a:rPr lang="en-GB" sz="3600" b="1" cap="none" dirty="0" err="1">
                <a:latin typeface="Abadi MT Condensed Light" panose="020B0306030101010103" pitchFamily="34" charset="77"/>
              </a:rPr>
              <a:t>wordt</a:t>
            </a:r>
            <a:r>
              <a:rPr lang="en-GB" sz="3600" b="1" cap="none" dirty="0">
                <a:latin typeface="Abadi MT Condensed Light" panose="020B0306030101010103" pitchFamily="34" charset="77"/>
              </a:rPr>
              <a:t> </a:t>
            </a:r>
            <a:r>
              <a:rPr lang="en-GB" sz="3600" b="1" cap="none" dirty="0" err="1">
                <a:latin typeface="Abadi MT Condensed Light" panose="020B0306030101010103" pitchFamily="34" charset="77"/>
              </a:rPr>
              <a:t>gecombineerd</a:t>
            </a:r>
            <a:r>
              <a:rPr lang="en-GB" sz="3600" b="1" cap="none" dirty="0">
                <a:latin typeface="Abadi MT Condensed Light" panose="020B0306030101010103" pitchFamily="34" charset="77"/>
              </a:rPr>
              <a:t>.</a:t>
            </a:r>
            <a:endParaRPr lang="en-NL" sz="3600" b="1" cap="none" dirty="0">
              <a:latin typeface="Abadi MT Condensed Light" panose="020B0306030101010103" pitchFamily="34" charset="77"/>
            </a:endParaRPr>
          </a:p>
        </p:txBody>
      </p:sp>
    </p:spTree>
    <p:extLst>
      <p:ext uri="{BB962C8B-B14F-4D97-AF65-F5344CB8AC3E}">
        <p14:creationId xmlns:p14="http://schemas.microsoft.com/office/powerpoint/2010/main" val="3832981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38A29-55CD-093C-AB1E-610BB09BE7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CEBAD1-5836-07A4-A0D7-D221485BA6B4}"/>
              </a:ext>
            </a:extLst>
          </p:cNvPr>
          <p:cNvSpPr>
            <a:spLocks noGrp="1"/>
          </p:cNvSpPr>
          <p:nvPr>
            <p:ph type="title"/>
          </p:nvPr>
        </p:nvSpPr>
        <p:spPr>
          <a:xfrm>
            <a:off x="685801" y="685800"/>
            <a:ext cx="10396882" cy="4310743"/>
          </a:xfrm>
        </p:spPr>
        <p:txBody>
          <a:bodyPr/>
          <a:lstStyle/>
          <a:p>
            <a:pPr algn="ctr"/>
            <a:r>
              <a:rPr lang="nl-NL" cap="none" dirty="0"/>
              <a:t>Operette</a:t>
            </a:r>
            <a:endParaRPr lang="en-NL" cap="none" dirty="0"/>
          </a:p>
        </p:txBody>
      </p:sp>
    </p:spTree>
    <p:extLst>
      <p:ext uri="{BB962C8B-B14F-4D97-AF65-F5344CB8AC3E}">
        <p14:creationId xmlns:p14="http://schemas.microsoft.com/office/powerpoint/2010/main" val="1155412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D7403-3F99-3F8F-21F0-6968DD719B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9A2B6C-8D0F-9DEF-DB8D-0F4FEE0898B1}"/>
              </a:ext>
            </a:extLst>
          </p:cNvPr>
          <p:cNvSpPr>
            <a:spLocks noGrp="1"/>
          </p:cNvSpPr>
          <p:nvPr>
            <p:ph type="title"/>
          </p:nvPr>
        </p:nvSpPr>
        <p:spPr>
          <a:xfrm>
            <a:off x="685801" y="685800"/>
            <a:ext cx="10396882" cy="4310743"/>
          </a:xfrm>
        </p:spPr>
        <p:txBody>
          <a:bodyPr/>
          <a:lstStyle/>
          <a:p>
            <a:pPr algn="ctr"/>
            <a:r>
              <a:rPr lang="nl-NL" cap="none" dirty="0"/>
              <a:t>Musical</a:t>
            </a:r>
            <a:endParaRPr lang="en-NL" cap="none" dirty="0"/>
          </a:p>
        </p:txBody>
      </p:sp>
    </p:spTree>
    <p:extLst>
      <p:ext uri="{BB962C8B-B14F-4D97-AF65-F5344CB8AC3E}">
        <p14:creationId xmlns:p14="http://schemas.microsoft.com/office/powerpoint/2010/main" val="9849861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040BE-730B-6F1C-BE35-11F917E170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144CD5-858A-6398-045C-47CD77C250C9}"/>
              </a:ext>
            </a:extLst>
          </p:cNvPr>
          <p:cNvSpPr>
            <a:spLocks noGrp="1"/>
          </p:cNvSpPr>
          <p:nvPr>
            <p:ph type="title"/>
          </p:nvPr>
        </p:nvSpPr>
        <p:spPr>
          <a:xfrm>
            <a:off x="685801" y="685800"/>
            <a:ext cx="10396882" cy="4310743"/>
          </a:xfrm>
        </p:spPr>
        <p:txBody>
          <a:bodyPr>
            <a:normAutofit/>
          </a:bodyPr>
          <a:lstStyle/>
          <a:p>
            <a:pPr algn="ctr"/>
            <a:r>
              <a:rPr lang="en-GB" sz="3600" b="1" cap="none" dirty="0">
                <a:latin typeface="Abadi MT Condensed Light" panose="020B0306030101010103" pitchFamily="34" charset="77"/>
              </a:rPr>
              <a:t>Afro-</a:t>
            </a:r>
            <a:r>
              <a:rPr lang="en-GB" sz="3600" b="1" cap="none" dirty="0" err="1">
                <a:latin typeface="Abadi MT Condensed Light" panose="020B0306030101010103" pitchFamily="34" charset="77"/>
              </a:rPr>
              <a:t>Amerikaanse</a:t>
            </a:r>
            <a:r>
              <a:rPr lang="en-GB" sz="3600" b="1" cap="none" dirty="0">
                <a:latin typeface="Abadi MT Condensed Light" panose="020B0306030101010103" pitchFamily="34" charset="77"/>
              </a:rPr>
              <a:t> dans- </a:t>
            </a:r>
            <a:r>
              <a:rPr lang="en-GB" sz="3600" b="1" cap="none" dirty="0" err="1">
                <a:latin typeface="Abadi MT Condensed Light" panose="020B0306030101010103" pitchFamily="34" charset="77"/>
              </a:rPr>
              <a:t>en</a:t>
            </a:r>
            <a:r>
              <a:rPr lang="en-GB" sz="3600" b="1" cap="none" dirty="0">
                <a:latin typeface="Abadi MT Condensed Light" panose="020B0306030101010103" pitchFamily="34" charset="77"/>
              </a:rPr>
              <a:t> </a:t>
            </a:r>
            <a:r>
              <a:rPr lang="en-GB" sz="3600" b="1" cap="none" dirty="0" err="1">
                <a:latin typeface="Abadi MT Condensed Light" panose="020B0306030101010103" pitchFamily="34" charset="77"/>
              </a:rPr>
              <a:t>amusementsmuziek</a:t>
            </a:r>
            <a:r>
              <a:rPr lang="en-GB" sz="3600" b="1" cap="none" dirty="0">
                <a:latin typeface="Abadi MT Condensed Light" panose="020B0306030101010103" pitchFamily="34" charset="77"/>
              </a:rPr>
              <a:t> </a:t>
            </a:r>
            <a:r>
              <a:rPr lang="en-GB" sz="3600" b="1" cap="none" dirty="0" err="1">
                <a:latin typeface="Abadi MT Condensed Light" panose="020B0306030101010103" pitchFamily="34" charset="77"/>
              </a:rPr>
              <a:t>waarin</a:t>
            </a:r>
            <a:r>
              <a:rPr lang="en-GB" sz="3600" b="1" cap="none" dirty="0">
                <a:latin typeface="Abadi MT Condensed Light" panose="020B0306030101010103" pitchFamily="34" charset="77"/>
              </a:rPr>
              <a:t> jazz, gospel </a:t>
            </a:r>
            <a:r>
              <a:rPr lang="en-GB" sz="3600" b="1" cap="none" dirty="0" err="1">
                <a:latin typeface="Abadi MT Condensed Light" panose="020B0306030101010103" pitchFamily="34" charset="77"/>
              </a:rPr>
              <a:t>en</a:t>
            </a:r>
            <a:r>
              <a:rPr lang="en-GB" sz="3600" b="1" cap="none" dirty="0">
                <a:latin typeface="Abadi MT Condensed Light" panose="020B0306030101010103" pitchFamily="34" charset="77"/>
              </a:rPr>
              <a:t> blues </a:t>
            </a:r>
            <a:r>
              <a:rPr lang="en-GB" sz="3600" b="1" cap="none" dirty="0" err="1">
                <a:latin typeface="Abadi MT Condensed Light" panose="020B0306030101010103" pitchFamily="34" charset="77"/>
              </a:rPr>
              <a:t>samensmelten</a:t>
            </a:r>
            <a:r>
              <a:rPr lang="en-GB" sz="3600" b="1" cap="none" dirty="0">
                <a:latin typeface="Abadi MT Condensed Light" panose="020B0306030101010103" pitchFamily="34" charset="77"/>
              </a:rPr>
              <a:t>. </a:t>
            </a:r>
            <a:r>
              <a:rPr lang="en-GB" sz="3600" b="1" cap="none" dirty="0" err="1">
                <a:latin typeface="Abadi MT Condensed Light" panose="020B0306030101010103" pitchFamily="34" charset="77"/>
              </a:rPr>
              <a:t>Wordt</a:t>
            </a:r>
            <a:r>
              <a:rPr lang="en-GB" sz="3600" b="1" cap="none" dirty="0">
                <a:latin typeface="Abadi MT Condensed Light" panose="020B0306030101010103" pitchFamily="34" charset="77"/>
              </a:rPr>
              <a:t> </a:t>
            </a:r>
            <a:r>
              <a:rPr lang="en-GB" sz="3600" b="1" cap="none" dirty="0" err="1">
                <a:latin typeface="Abadi MT Condensed Light" panose="020B0306030101010103" pitchFamily="34" charset="77"/>
              </a:rPr>
              <a:t>gezien</a:t>
            </a:r>
            <a:r>
              <a:rPr lang="en-GB" sz="3600" b="1" cap="none" dirty="0">
                <a:latin typeface="Abadi MT Condensed Light" panose="020B0306030101010103" pitchFamily="34" charset="77"/>
              </a:rPr>
              <a:t> </a:t>
            </a:r>
            <a:r>
              <a:rPr lang="en-GB" sz="3600" b="1" cap="none" dirty="0" err="1">
                <a:latin typeface="Abadi MT Condensed Light" panose="020B0306030101010103" pitchFamily="34" charset="77"/>
              </a:rPr>
              <a:t>als</a:t>
            </a:r>
            <a:r>
              <a:rPr lang="en-GB" sz="3600" b="1" cap="none" dirty="0">
                <a:latin typeface="Abadi MT Condensed Light" panose="020B0306030101010103" pitchFamily="34" charset="77"/>
              </a:rPr>
              <a:t> </a:t>
            </a:r>
            <a:r>
              <a:rPr lang="en-GB" sz="3600" b="1" cap="none" dirty="0" err="1">
                <a:latin typeface="Abadi MT Condensed Light" panose="020B0306030101010103" pitchFamily="34" charset="77"/>
              </a:rPr>
              <a:t>voorloper</a:t>
            </a:r>
            <a:r>
              <a:rPr lang="en-GB" sz="3600" b="1" cap="none" dirty="0">
                <a:latin typeface="Abadi MT Condensed Light" panose="020B0306030101010103" pitchFamily="34" charset="77"/>
              </a:rPr>
              <a:t> van de rock-'n-roll.</a:t>
            </a:r>
            <a:endParaRPr lang="en-NL" sz="3600" b="1" cap="none" dirty="0">
              <a:latin typeface="Abadi MT Condensed Light" panose="020B0306030101010103" pitchFamily="34" charset="77"/>
            </a:endParaRPr>
          </a:p>
        </p:txBody>
      </p:sp>
    </p:spTree>
    <p:extLst>
      <p:ext uri="{BB962C8B-B14F-4D97-AF65-F5344CB8AC3E}">
        <p14:creationId xmlns:p14="http://schemas.microsoft.com/office/powerpoint/2010/main" val="24996451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47C66-8D17-5F3A-3C48-505D9CD484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D71C11-5674-5006-499D-834319136928}"/>
              </a:ext>
            </a:extLst>
          </p:cNvPr>
          <p:cNvSpPr>
            <a:spLocks noGrp="1"/>
          </p:cNvSpPr>
          <p:nvPr>
            <p:ph type="title"/>
          </p:nvPr>
        </p:nvSpPr>
        <p:spPr>
          <a:xfrm>
            <a:off x="685801" y="685800"/>
            <a:ext cx="10396882" cy="4310743"/>
          </a:xfrm>
        </p:spPr>
        <p:txBody>
          <a:bodyPr/>
          <a:lstStyle/>
          <a:p>
            <a:pPr algn="ctr"/>
            <a:r>
              <a:rPr lang="nl-NL" cap="none" dirty="0" err="1"/>
              <a:t>Rhythm-and</a:t>
            </a:r>
            <a:r>
              <a:rPr lang="nl-NL" cap="none" dirty="0"/>
              <a:t> -blues (</a:t>
            </a:r>
            <a:r>
              <a:rPr lang="nl-NL" cap="none" dirty="0" err="1"/>
              <a:t>RnB</a:t>
            </a:r>
            <a:r>
              <a:rPr lang="nl-NL" cap="none" dirty="0"/>
              <a:t>)</a:t>
            </a:r>
            <a:endParaRPr lang="en-NL" cap="none" dirty="0"/>
          </a:p>
        </p:txBody>
      </p:sp>
    </p:spTree>
    <p:extLst>
      <p:ext uri="{BB962C8B-B14F-4D97-AF65-F5344CB8AC3E}">
        <p14:creationId xmlns:p14="http://schemas.microsoft.com/office/powerpoint/2010/main" val="7509200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0D9A0-8E5F-222B-F055-5199DD0FF0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A52901-9B9F-A2EA-BC30-9FAE7D638D11}"/>
              </a:ext>
            </a:extLst>
          </p:cNvPr>
          <p:cNvSpPr>
            <a:spLocks noGrp="1"/>
          </p:cNvSpPr>
          <p:nvPr>
            <p:ph type="title"/>
          </p:nvPr>
        </p:nvSpPr>
        <p:spPr>
          <a:xfrm>
            <a:off x="685801" y="685800"/>
            <a:ext cx="10396882" cy="4310743"/>
          </a:xfrm>
        </p:spPr>
        <p:txBody>
          <a:bodyPr>
            <a:normAutofit/>
          </a:bodyPr>
          <a:lstStyle/>
          <a:p>
            <a:pPr algn="ctr"/>
            <a:r>
              <a:rPr lang="en-GB" sz="3600" b="1" cap="none" dirty="0" err="1">
                <a:latin typeface="Abadi MT Condensed Light" panose="020B0306030101010103" pitchFamily="34" charset="77"/>
              </a:rPr>
              <a:t>Muziekgenre</a:t>
            </a:r>
            <a:r>
              <a:rPr lang="en-GB" sz="3600" b="1" cap="none" dirty="0">
                <a:latin typeface="Abadi MT Condensed Light" panose="020B0306030101010103" pitchFamily="34" charset="77"/>
              </a:rPr>
              <a:t> </a:t>
            </a:r>
            <a:r>
              <a:rPr lang="en-GB" sz="3600" b="1" cap="none" dirty="0" err="1">
                <a:latin typeface="Abadi MT Condensed Light" panose="020B0306030101010103" pitchFamily="34" charset="77"/>
              </a:rPr>
              <a:t>ontstaan</a:t>
            </a:r>
            <a:r>
              <a:rPr lang="en-GB" sz="3600" b="1" cap="none" dirty="0">
                <a:latin typeface="Abadi MT Condensed Light" panose="020B0306030101010103" pitchFamily="34" charset="77"/>
              </a:rPr>
              <a:t> </a:t>
            </a:r>
            <a:r>
              <a:rPr lang="en-GB" sz="3600" b="1" cap="none" dirty="0" err="1">
                <a:latin typeface="Abadi MT Condensed Light" panose="020B0306030101010103" pitchFamily="34" charset="77"/>
              </a:rPr>
              <a:t>rond</a:t>
            </a:r>
            <a:r>
              <a:rPr lang="en-GB" sz="3600" b="1" cap="none" dirty="0">
                <a:latin typeface="Abadi MT Condensed Light" panose="020B0306030101010103" pitchFamily="34" charset="77"/>
              </a:rPr>
              <a:t> 1955 </a:t>
            </a:r>
            <a:r>
              <a:rPr lang="en-GB" sz="3600" b="1" cap="none" dirty="0" err="1">
                <a:latin typeface="Abadi MT Condensed Light" panose="020B0306030101010103" pitchFamily="34" charset="77"/>
              </a:rPr>
              <a:t>uit</a:t>
            </a:r>
            <a:r>
              <a:rPr lang="en-GB" sz="3600" b="1" cap="none" dirty="0">
                <a:latin typeface="Abadi MT Condensed Light" panose="020B0306030101010103" pitchFamily="34" charset="77"/>
              </a:rPr>
              <a:t> rhythm-and-blues </a:t>
            </a:r>
            <a:r>
              <a:rPr lang="en-GB" sz="3600" b="1" cap="none" dirty="0" err="1">
                <a:latin typeface="Abadi MT Condensed Light" panose="020B0306030101010103" pitchFamily="34" charset="77"/>
              </a:rPr>
              <a:t>en</a:t>
            </a:r>
            <a:r>
              <a:rPr lang="en-GB" sz="3600" b="1" cap="none" dirty="0">
                <a:latin typeface="Abadi MT Condensed Light" panose="020B0306030101010103" pitchFamily="34" charset="77"/>
              </a:rPr>
              <a:t> country. </a:t>
            </a:r>
            <a:r>
              <a:rPr lang="en-GB" sz="3600" b="1" cap="none" dirty="0" err="1">
                <a:latin typeface="Abadi MT Condensed Light" panose="020B0306030101010103" pitchFamily="34" charset="77"/>
              </a:rPr>
              <a:t>Wordt</a:t>
            </a:r>
            <a:r>
              <a:rPr lang="en-GB" sz="3600" b="1" cap="none" dirty="0">
                <a:latin typeface="Abadi MT Condensed Light" panose="020B0306030101010103" pitchFamily="34" charset="77"/>
              </a:rPr>
              <a:t> </a:t>
            </a:r>
            <a:r>
              <a:rPr lang="en-GB" sz="3600" b="1" cap="none" dirty="0" err="1">
                <a:latin typeface="Abadi MT Condensed Light" panose="020B0306030101010103" pitchFamily="34" charset="77"/>
              </a:rPr>
              <a:t>wel</a:t>
            </a:r>
            <a:r>
              <a:rPr lang="en-GB" sz="3600" b="1" cap="none" dirty="0">
                <a:latin typeface="Abadi MT Condensed Light" panose="020B0306030101010103" pitchFamily="34" charset="77"/>
              </a:rPr>
              <a:t> </a:t>
            </a:r>
            <a:r>
              <a:rPr lang="en-GB" sz="3600" b="1" cap="none" dirty="0" err="1">
                <a:latin typeface="Abadi MT Condensed Light" panose="020B0306030101010103" pitchFamily="34" charset="77"/>
              </a:rPr>
              <a:t>gezien</a:t>
            </a:r>
            <a:r>
              <a:rPr lang="en-GB" sz="3600" b="1" cap="none" dirty="0">
                <a:latin typeface="Abadi MT Condensed Light" panose="020B0306030101010103" pitchFamily="34" charset="77"/>
              </a:rPr>
              <a:t> </a:t>
            </a:r>
            <a:r>
              <a:rPr lang="en-GB" sz="3600" b="1" cap="none" dirty="0" err="1">
                <a:latin typeface="Abadi MT Condensed Light" panose="020B0306030101010103" pitchFamily="34" charset="77"/>
              </a:rPr>
              <a:t>als</a:t>
            </a:r>
            <a:r>
              <a:rPr lang="en-GB" sz="3600" b="1" cap="none" dirty="0">
                <a:latin typeface="Abadi MT Condensed Light" panose="020B0306030101010103" pitchFamily="34" charset="77"/>
              </a:rPr>
              <a:t> het </a:t>
            </a:r>
            <a:r>
              <a:rPr lang="en-GB" sz="3600" b="1" cap="none" dirty="0" err="1">
                <a:latin typeface="Abadi MT Condensed Light" panose="020B0306030101010103" pitchFamily="34" charset="77"/>
              </a:rPr>
              <a:t>moedergenre</a:t>
            </a:r>
            <a:r>
              <a:rPr lang="en-GB" sz="3600" b="1" cap="none" dirty="0">
                <a:latin typeface="Abadi MT Condensed Light" panose="020B0306030101010103" pitchFamily="34" charset="77"/>
              </a:rPr>
              <a:t> van alle </a:t>
            </a:r>
            <a:r>
              <a:rPr lang="en-GB" sz="3600" b="1" cap="none" dirty="0" err="1">
                <a:latin typeface="Abadi MT Condensed Light" panose="020B0306030101010103" pitchFamily="34" charset="77"/>
              </a:rPr>
              <a:t>popmuziek</a:t>
            </a:r>
            <a:r>
              <a:rPr lang="en-GB" sz="3600" b="1" cap="none" dirty="0">
                <a:latin typeface="Abadi MT Condensed Light" panose="020B0306030101010103" pitchFamily="34" charset="77"/>
              </a:rPr>
              <a:t>. </a:t>
            </a:r>
            <a:r>
              <a:rPr lang="en-GB" sz="3600" b="1" cap="none" dirty="0" err="1">
                <a:latin typeface="Abadi MT Condensed Light" panose="020B0306030101010103" pitchFamily="34" charset="77"/>
              </a:rPr>
              <a:t>Artiesten</a:t>
            </a:r>
            <a:r>
              <a:rPr lang="en-GB" sz="3600" b="1" cap="none" dirty="0">
                <a:latin typeface="Abadi MT Condensed Light" panose="020B0306030101010103" pitchFamily="34" charset="77"/>
              </a:rPr>
              <a:t>: </a:t>
            </a:r>
            <a:r>
              <a:rPr lang="en-GB" sz="3600" b="1" cap="none" dirty="0" err="1">
                <a:latin typeface="Abadi MT Condensed Light" panose="020B0306030101010103" pitchFamily="34" charset="77"/>
              </a:rPr>
              <a:t>o.a.</a:t>
            </a:r>
            <a:r>
              <a:rPr lang="en-GB" sz="3600" b="1" cap="none" dirty="0">
                <a:latin typeface="Abadi MT Condensed Light" panose="020B0306030101010103" pitchFamily="34" charset="77"/>
              </a:rPr>
              <a:t> Chuck Berry, Elvis Presley.</a:t>
            </a:r>
            <a:endParaRPr lang="en-NL" sz="3600" b="1" cap="none" dirty="0">
              <a:latin typeface="Abadi MT Condensed Light" panose="020B0306030101010103" pitchFamily="34" charset="77"/>
            </a:endParaRPr>
          </a:p>
        </p:txBody>
      </p:sp>
    </p:spTree>
    <p:extLst>
      <p:ext uri="{BB962C8B-B14F-4D97-AF65-F5344CB8AC3E}">
        <p14:creationId xmlns:p14="http://schemas.microsoft.com/office/powerpoint/2010/main" val="9914278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8CE80-1ED4-C5E7-666F-B24AC1A8B8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2405E3-2129-F6A1-2EBC-933D5EC2E506}"/>
              </a:ext>
            </a:extLst>
          </p:cNvPr>
          <p:cNvSpPr>
            <a:spLocks noGrp="1"/>
          </p:cNvSpPr>
          <p:nvPr>
            <p:ph type="title"/>
          </p:nvPr>
        </p:nvSpPr>
        <p:spPr>
          <a:xfrm>
            <a:off x="685801" y="685800"/>
            <a:ext cx="10396882" cy="4310743"/>
          </a:xfrm>
        </p:spPr>
        <p:txBody>
          <a:bodyPr/>
          <a:lstStyle/>
          <a:p>
            <a:pPr algn="ctr"/>
            <a:r>
              <a:rPr lang="nl-NL" cap="none" dirty="0"/>
              <a:t>Rock-’n-Roll</a:t>
            </a:r>
            <a:endParaRPr lang="en-NL" cap="none" dirty="0"/>
          </a:p>
        </p:txBody>
      </p:sp>
    </p:spTree>
    <p:extLst>
      <p:ext uri="{BB962C8B-B14F-4D97-AF65-F5344CB8AC3E}">
        <p14:creationId xmlns:p14="http://schemas.microsoft.com/office/powerpoint/2010/main" val="5577224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D494D-08F7-0036-8E84-80FE1B7E2C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D52F7C-1232-4646-97AD-C0D080E58C66}"/>
              </a:ext>
            </a:extLst>
          </p:cNvPr>
          <p:cNvSpPr>
            <a:spLocks noGrp="1"/>
          </p:cNvSpPr>
          <p:nvPr>
            <p:ph type="title"/>
          </p:nvPr>
        </p:nvSpPr>
        <p:spPr>
          <a:xfrm>
            <a:off x="685801" y="685800"/>
            <a:ext cx="10396882" cy="4310743"/>
          </a:xfrm>
        </p:spPr>
        <p:txBody>
          <a:bodyPr>
            <a:normAutofit/>
          </a:bodyPr>
          <a:lstStyle/>
          <a:p>
            <a:pPr algn="ctr"/>
            <a:r>
              <a:rPr lang="nl-NL" sz="3600" b="1" cap="none" noProof="0" dirty="0">
                <a:latin typeface="Abadi MT Condensed Light" panose="020B0306030101010103" pitchFamily="34" charset="77"/>
              </a:rPr>
              <a:t>Komisch liefdesverhaal. Genre uit de </a:t>
            </a:r>
            <a:r>
              <a:rPr lang="nl-NL" sz="3600" b="1" i="1" cap="none" noProof="0" dirty="0">
                <a:latin typeface="Abadi MT Condensed Light" panose="020B0306030101010103" pitchFamily="34" charset="77"/>
              </a:rPr>
              <a:t>Golden Age</a:t>
            </a:r>
            <a:r>
              <a:rPr lang="nl-NL" sz="3600" b="1" cap="none" noProof="0" dirty="0">
                <a:latin typeface="Abadi MT Condensed Light" panose="020B0306030101010103" pitchFamily="34" charset="77"/>
              </a:rPr>
              <a:t> van de Hollywoodfilm.</a:t>
            </a:r>
          </a:p>
        </p:txBody>
      </p:sp>
    </p:spTree>
    <p:extLst>
      <p:ext uri="{BB962C8B-B14F-4D97-AF65-F5344CB8AC3E}">
        <p14:creationId xmlns:p14="http://schemas.microsoft.com/office/powerpoint/2010/main" val="14935507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1A890-2DD4-79BF-7708-DB936BA095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C17F57-8A50-14D0-E6A0-4CB659EBB9D7}"/>
              </a:ext>
            </a:extLst>
          </p:cNvPr>
          <p:cNvSpPr>
            <a:spLocks noGrp="1"/>
          </p:cNvSpPr>
          <p:nvPr>
            <p:ph type="title"/>
          </p:nvPr>
        </p:nvSpPr>
        <p:spPr>
          <a:xfrm>
            <a:off x="685801" y="685800"/>
            <a:ext cx="10396882" cy="4310743"/>
          </a:xfrm>
        </p:spPr>
        <p:txBody>
          <a:bodyPr/>
          <a:lstStyle/>
          <a:p>
            <a:pPr algn="ctr"/>
            <a:r>
              <a:rPr lang="nl-NL" cap="none" dirty="0" err="1"/>
              <a:t>Screwball</a:t>
            </a:r>
            <a:r>
              <a:rPr lang="nl-NL" cap="none" dirty="0"/>
              <a:t> Comedy</a:t>
            </a:r>
            <a:endParaRPr lang="en-NL" cap="none" dirty="0"/>
          </a:p>
        </p:txBody>
      </p:sp>
    </p:spTree>
    <p:extLst>
      <p:ext uri="{BB962C8B-B14F-4D97-AF65-F5344CB8AC3E}">
        <p14:creationId xmlns:p14="http://schemas.microsoft.com/office/powerpoint/2010/main" val="3927268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902C0-79A2-BC8E-081E-BD7F4A4BEE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6256F4-5C56-680F-11E5-3F2823FEC0FF}"/>
              </a:ext>
            </a:extLst>
          </p:cNvPr>
          <p:cNvSpPr>
            <a:spLocks noGrp="1"/>
          </p:cNvSpPr>
          <p:nvPr>
            <p:ph type="title"/>
          </p:nvPr>
        </p:nvSpPr>
        <p:spPr>
          <a:xfrm>
            <a:off x="685801" y="685800"/>
            <a:ext cx="10396882" cy="4310743"/>
          </a:xfrm>
        </p:spPr>
        <p:txBody>
          <a:bodyPr>
            <a:normAutofit/>
          </a:bodyPr>
          <a:lstStyle/>
          <a:p>
            <a:pPr algn="ctr"/>
            <a:r>
              <a:rPr lang="nl-NL" sz="3600" b="1" cap="none" noProof="0" dirty="0">
                <a:latin typeface="Abadi MT Condensed Light" panose="020B0306030101010103" pitchFamily="34" charset="77"/>
              </a:rPr>
              <a:t>Muziekstijl die vanaf ongeveer 1900 is ontwikkeld door de zwarte bevolking van de VS. Soms bedoeld om op te dansen, soms als luistermuziek.</a:t>
            </a:r>
          </a:p>
        </p:txBody>
      </p:sp>
    </p:spTree>
    <p:extLst>
      <p:ext uri="{BB962C8B-B14F-4D97-AF65-F5344CB8AC3E}">
        <p14:creationId xmlns:p14="http://schemas.microsoft.com/office/powerpoint/2010/main" val="4105097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19854-0B34-9152-57B4-F1BD188D8D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F07712-1E3A-D712-F83A-E9BF1D51E96F}"/>
              </a:ext>
            </a:extLst>
          </p:cNvPr>
          <p:cNvSpPr>
            <a:spLocks noGrp="1"/>
          </p:cNvSpPr>
          <p:nvPr>
            <p:ph type="title"/>
          </p:nvPr>
        </p:nvSpPr>
        <p:spPr>
          <a:xfrm>
            <a:off x="685801" y="685800"/>
            <a:ext cx="10396882" cy="4310743"/>
          </a:xfrm>
        </p:spPr>
        <p:txBody>
          <a:bodyPr/>
          <a:lstStyle/>
          <a:p>
            <a:pPr algn="ctr"/>
            <a:r>
              <a:rPr lang="nl-NL" cap="none" dirty="0"/>
              <a:t>Jazz</a:t>
            </a:r>
            <a:endParaRPr lang="en-NL" cap="none" dirty="0"/>
          </a:p>
        </p:txBody>
      </p:sp>
    </p:spTree>
    <p:extLst>
      <p:ext uri="{BB962C8B-B14F-4D97-AF65-F5344CB8AC3E}">
        <p14:creationId xmlns:p14="http://schemas.microsoft.com/office/powerpoint/2010/main" val="921834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8BCCC-725B-944A-F95F-E5061D0293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36B1D9-CD3A-7A7C-3E4C-942BD142B91E}"/>
              </a:ext>
            </a:extLst>
          </p:cNvPr>
          <p:cNvSpPr>
            <a:spLocks noGrp="1"/>
          </p:cNvSpPr>
          <p:nvPr>
            <p:ph type="title"/>
          </p:nvPr>
        </p:nvSpPr>
        <p:spPr>
          <a:xfrm>
            <a:off x="685801" y="685800"/>
            <a:ext cx="10396882" cy="4310743"/>
          </a:xfrm>
        </p:spPr>
        <p:txBody>
          <a:bodyPr>
            <a:normAutofit/>
          </a:bodyPr>
          <a:lstStyle/>
          <a:p>
            <a:pPr algn="ctr"/>
            <a:r>
              <a:rPr lang="nl-NL" sz="3600" b="1" cap="none" noProof="0" dirty="0">
                <a:latin typeface="Abadi MT Condensed Light" panose="020B0306030101010103" pitchFamily="34" charset="77"/>
              </a:rPr>
              <a:t>Jazzvorm die zeer populair is van 1930 tot 1950. Dansmuziek die wordt uitgevoerd door grote orkesten, eventueel aangevuld met een zanger of zangeres.</a:t>
            </a:r>
          </a:p>
        </p:txBody>
      </p:sp>
    </p:spTree>
    <p:extLst>
      <p:ext uri="{BB962C8B-B14F-4D97-AF65-F5344CB8AC3E}">
        <p14:creationId xmlns:p14="http://schemas.microsoft.com/office/powerpoint/2010/main" val="65517573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Main Event</Template>
  <TotalTime>317</TotalTime>
  <Words>1041</Words>
  <Application>Microsoft Macintosh PowerPoint</Application>
  <PresentationFormat>Widescreen</PresentationFormat>
  <Paragraphs>67</Paragraphs>
  <Slides>66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66</vt:i4>
      </vt:variant>
    </vt:vector>
  </HeadingPairs>
  <TitlesOfParts>
    <vt:vector size="71" baseType="lpstr">
      <vt:lpstr>Abadi MT Condensed Light</vt:lpstr>
      <vt:lpstr>Aptos</vt:lpstr>
      <vt:lpstr>Arial</vt:lpstr>
      <vt:lpstr>Impact</vt:lpstr>
      <vt:lpstr>Main Event</vt:lpstr>
      <vt:lpstr>KUA - Massacultuur</vt:lpstr>
      <vt:lpstr>Flashcards  Belangrijke Begrippen</vt:lpstr>
      <vt:lpstr>Genre films waarin het verhaal deels verteld wordt door muziek, zang en dans uitgevoerd door de filmpersonages zelf als onderdeel van hun rol.</vt:lpstr>
      <vt:lpstr>Musicalfilm</vt:lpstr>
      <vt:lpstr>Luchtige vorm van muziektheater met zang, dans en gesproken dialoog. De melodieën liggen gemakkelijk in het gehoor. Componisten: o.a. Jacques Offenbach en Johan Strauss I</vt:lpstr>
      <vt:lpstr>Operette</vt:lpstr>
      <vt:lpstr>Muziekstijl die vanaf ongeveer 1900 is ontwikkeld door de zwarte bevolking van de VS. Soms bedoeld om op te dansen, soms als luistermuziek.</vt:lpstr>
      <vt:lpstr>Jazz</vt:lpstr>
      <vt:lpstr>Jazzvorm die zeer populair is van 1930 tot 1950. Dansmuziek die wordt uitgevoerd door grote orkesten, eventueel aangevuld met een zanger of zangeres.</vt:lpstr>
      <vt:lpstr>Swing</vt:lpstr>
      <vt:lpstr>Groot muziekensemble bestaande uit 12 tot 25 muzikanten, vooral geassocieerd met jazz. Belangrijke instrumenten zijn de saxofoons, trompetten, trombones en een ritmesectie.</vt:lpstr>
      <vt:lpstr>Bigband</vt:lpstr>
      <vt:lpstr>Zingen van woorden zonder betekenis, met name in de jazz. Dit geeft de zanger de mogelijkheid om te improviseren op een wijze zoals instrumentalisten dat doen. Artiesten: o.a. Ella Fitzgerald.</vt:lpstr>
      <vt:lpstr>Scat</vt:lpstr>
      <vt:lpstr>Muziekterm die duidt op muziek met een hoog tempo.</vt:lpstr>
      <vt:lpstr>Uptempo</vt:lpstr>
      <vt:lpstr>Tegenhanger van de bebop, ontstaan rond 1950. Cool jazz klinkt helder, de puurheid van klank staat voorop.  Artiesten: o.a. Miles Davis</vt:lpstr>
      <vt:lpstr>Cool Jazz</vt:lpstr>
      <vt:lpstr>Avant-gardistische jazzmuziek, ontstaan in de jaren vijftig. Kenmerkend is het bewust afwijken van de conventies binnen de jazzmuziek, zoals vaste akkoordopvolgingen, tonale harmonie of een vast metrum. Artiesten: o.a. Ornette Coleman</vt:lpstr>
      <vt:lpstr>Freejazz</vt:lpstr>
      <vt:lpstr>Algemene benaming voor kunst tussen 1900 en 1920 die de nadruk legt op een ongeremde uitdrukking van emotie en gevoel. Bij alle kunstdisciplines gaat het over het loslaten van oude regels die het rechtstreeks uitdrukken van emotie alleen maar in de weg staan.</vt:lpstr>
      <vt:lpstr>Expressionisme</vt:lpstr>
      <vt:lpstr>Benaming voor tweedimensionale kunstwerken waarbij knipsels, foto’s en dergelijke geplakt zijn op een ondergrond (drager), al dan niet in combinatie met een schildering of tekening. Veel gebruikte techniek bij kubisme, dada en surrealisme.</vt:lpstr>
      <vt:lpstr>Collages</vt:lpstr>
      <vt:lpstr>Verzameling regels waaraan Amerikaanse films moesten voldoen op het gebied van zedelijk gedrag tussen 1934 en 1968. Door de filmindustrie zelf bedacht uit angst voor regels van de overheid.</vt:lpstr>
      <vt:lpstr>Production Code</vt:lpstr>
      <vt:lpstr>Avontuurlijke (film) verhalen die zich afspelen rond de negentiende eeuw in de westelijke staten van de VS. Genre uit de Golden Age van Hollywood films.</vt:lpstr>
      <vt:lpstr>Western</vt:lpstr>
      <vt:lpstr>Oorspronkelijk een genre uit het klassieke Griekse theater waarbij muziek en drama werden gecombineerd. In de negentiende eeuw een populair theatergenre. Een filmgenre uit de Golden Age of Hollywood.</vt:lpstr>
      <vt:lpstr>Melodrama</vt:lpstr>
      <vt:lpstr>Langlopende televisieserie die wekelijks of dagelijks op tv verschijnt. De serie heeft meerdere verhaallijnen en volgt de dagelijkse belevenissen van een aantal vaste personages.</vt:lpstr>
      <vt:lpstr>Soapserie</vt:lpstr>
      <vt:lpstr>Betekent ‘spanning’, maar in de film is de term verbonden met de regisseur Alfred Hitchcock. Ontstaat wanneer de kijker meer informatie krijgt dan de personages.</vt:lpstr>
      <vt:lpstr>Suspense</vt:lpstr>
      <vt:lpstr>Een van de oudste vormen van zwarte Amerikaanse muziek, ontstaan tegen het einde van de negentiende eeuw. Kent vaste regels zoals het twaalfmatig akkoordschema, het vaak slepende tempo, de drieregelige coupletten en de droevige inhoud.</vt:lpstr>
      <vt:lpstr>Blues</vt:lpstr>
      <vt:lpstr>Verzamelnaam voor verschillende muziekstijlen, ontstaan op het platteland in het zuiden van de VS, met wortels in de volksmuziek. Vaak wordt een zangstem begeleid door gitaar, viool of steelgitaar. Artiesten: o.a. Hank Williams, Dolly Parton</vt:lpstr>
      <vt:lpstr>Country</vt:lpstr>
      <vt:lpstr>Afro-Amerikaanse religieuze kerkmuziek ontstaan in het zuiden van de VS. Vaak met een voorganger/solist en een koor dat antwoord.  Artiesten: o.a. Mahalia Jackson</vt:lpstr>
      <vt:lpstr>Gospel</vt:lpstr>
      <vt:lpstr>Popmuziek ontwikkeld door de Afro-Amerikaanse bevolking van de VS. Oorsprong uit gospelzang en rhythm-and-blues. Vaak bestaande uit leadzanger, achtergrondzangers, blazers en een ritmesectie.  Artiesten: o.a. Ray Charles, Aretha Franklin, James Brown</vt:lpstr>
      <vt:lpstr>Soul</vt:lpstr>
      <vt:lpstr>Kunststroming die ontstaat rond 1950 in o.a. Groot-Brittanië en de VS. Kenmerkend zijn het gebruik van bronnen uit de populaire cultuur, zoals reclames en stripverhalen en het gebruik van ‘onpersoonlijke’ technieken zoals de zeefdruk.  Kunstenaars: o.a. Roy Liechtenstein, Andy Warhol, Richard Hamilton en Marisol</vt:lpstr>
      <vt:lpstr>Popart</vt:lpstr>
      <vt:lpstr>Grafische druktechniek waarbij drukinkt door een fijnmazige zeef gedrukt wordt, veel gebruikt voor het bedrukken van verpakkingen en textiel.</vt:lpstr>
      <vt:lpstr>Zeefdruk</vt:lpstr>
      <vt:lpstr>In de beeldende kunst een compositie waarin de gelijksoortige beeldfragmenten zonder rangorde op het vlak geplaatst zijn, waardoor een patroon ontstaat dat eindeloos, ook buiten het kader, herhaald kan worden.</vt:lpstr>
      <vt:lpstr>Overall compositie</vt:lpstr>
      <vt:lpstr>Amerikaanse stroming in de beeldende kunst die opkomt vanaf 1946. Kenmerkend zijn expressiviteit, improvisatie en grote formaten. Kunstenaars: o.a. Jackson Pollock, Mark Rothko.</vt:lpstr>
      <vt:lpstr>Abstract Expressionisme</vt:lpstr>
      <vt:lpstr>Rauwe, snelle jazzstijl met veel improvisatie, meestal uitgevoerd in een kleine bezetting van drums, bas, piano, saxofoon en trompet. Artiesten: o.a. Charlie Parker.</vt:lpstr>
      <vt:lpstr>Bebop</vt:lpstr>
      <vt:lpstr>Spannende scène in tv-serie die abrupt wordt onderbroken, waardoor de kijkers de verdere ontwikkelingen -- na het reclameblok of in de volgende aflevering -- ook willen bekijken.</vt:lpstr>
      <vt:lpstr>Cliffhanger</vt:lpstr>
      <vt:lpstr>Duister misdaadverhaal. Genre uit de klassieke periode van de Hollywoodfilm.</vt:lpstr>
      <vt:lpstr>Film Noir</vt:lpstr>
      <vt:lpstr>Acteertechniek waarbij de acteur zich volledig probeert in te leven in het personage. De acteur maakt gebruik van zijn eigen emoties en ervaringen om de uitvoering zo levensecht mogelijk te laten zijn.</vt:lpstr>
      <vt:lpstr>Method Acting</vt:lpstr>
      <vt:lpstr>Muzikaal theaterspektakel voor een groot publiek waarin zang, muziek, dans en toneelspel wordt gecombineerd.</vt:lpstr>
      <vt:lpstr>Musical</vt:lpstr>
      <vt:lpstr>Afro-Amerikaanse dans- en amusementsmuziek waarin jazz, gospel en blues samensmelten. Wordt gezien als voorloper van de rock-'n-roll.</vt:lpstr>
      <vt:lpstr>Rhythm-and -blues (RnB)</vt:lpstr>
      <vt:lpstr>Muziekgenre ontstaan rond 1955 uit rhythm-and-blues en country. Wordt wel gezien als het moedergenre van alle popmuziek. Artiesten: o.a. Chuck Berry, Elvis Presley.</vt:lpstr>
      <vt:lpstr>Rock-’n-Roll</vt:lpstr>
      <vt:lpstr>Komisch liefdesverhaal. Genre uit de Golden Age van de Hollywoodfilm.</vt:lpstr>
      <vt:lpstr>Screwball Comedy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Thomas Jansen</dc:creator>
  <cp:lastModifiedBy>Thomas Jansen</cp:lastModifiedBy>
  <cp:revision>3</cp:revision>
  <dcterms:created xsi:type="dcterms:W3CDTF">2024-09-04T11:53:11Z</dcterms:created>
  <dcterms:modified xsi:type="dcterms:W3CDTF">2024-11-11T12:08:28Z</dcterms:modified>
</cp:coreProperties>
</file>